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sam" charset="1" panose="00000500000000000000"/>
      <p:regular r:id="rId10"/>
    </p:embeddedFont>
    <p:embeddedFont>
      <p:font typeface="Fahkwang" charset="1" panose="00000500000000000000"/>
      <p:regular r:id="rId11"/>
    </p:embeddedFont>
    <p:embeddedFont>
      <p:font typeface="Fahkwang Bold" charset="1" panose="00000800000000000000"/>
      <p:regular r:id="rId12"/>
    </p:embeddedFont>
    <p:embeddedFont>
      <p:font typeface="Fahkwang Italics" charset="1" panose="00000500000000000000"/>
      <p:regular r:id="rId13"/>
    </p:embeddedFont>
    <p:embeddedFont>
      <p:font typeface="Fahkwang Bold Italics" charset="1" panose="00000800000000000000"/>
      <p:regular r:id="rId14"/>
    </p:embeddedFont>
    <p:embeddedFont>
      <p:font typeface="Fahkwang Extra-Light" charset="1" panose="00000300000000000000"/>
      <p:regular r:id="rId15"/>
    </p:embeddedFont>
    <p:embeddedFont>
      <p:font typeface="Fahkwang Extra-Light Italics" charset="1" panose="00000300000000000000"/>
      <p:regular r:id="rId16"/>
    </p:embeddedFont>
    <p:embeddedFont>
      <p:font typeface="Fahkwang Medium" charset="1" panose="00000600000000000000"/>
      <p:regular r:id="rId17"/>
    </p:embeddedFont>
    <p:embeddedFont>
      <p:font typeface="Fahkwang Medium Italics" charset="1" panose="00000600000000000000"/>
      <p:regular r:id="rId18"/>
    </p:embeddedFont>
    <p:embeddedFont>
      <p:font typeface="29LT Riwaya" charset="1" panose="00000500000000000000"/>
      <p:regular r:id="rId19"/>
    </p:embeddedFont>
    <p:embeddedFont>
      <p:font typeface="29LT Riwaya Bold" charset="1" panose="00000800000000000000"/>
      <p:regular r:id="rId20"/>
    </p:embeddedFont>
    <p:embeddedFont>
      <p:font typeface="29LT Riwaya Italics" charset="1" panose="00000500000000000000"/>
      <p:regular r:id="rId21"/>
    </p:embeddedFont>
    <p:embeddedFont>
      <p:font typeface="29LT Riwaya Medium" charset="1" panose="000006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51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6.jpeg" Type="http://schemas.openxmlformats.org/officeDocument/2006/relationships/image"/><Relationship Id="rId12" Target="../media/image17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okisistemas.com.br/vantagens-do-mrp-para-sua-fabrica-decolar/" TargetMode="External" Type="http://schemas.openxmlformats.org/officeDocument/2006/relationships/hyperlink"/><Relationship Id="rId11" Target="https://www.aloee.it/blog/mrp-ii" TargetMode="External" Type="http://schemas.openxmlformats.org/officeDocument/2006/relationships/hyperlink"/><Relationship Id="rId12" Target="https://www.mega.com.br/blog/mrp-1-e-mrp2-entenda-o-que-sao-e-quando-usar" TargetMode="External" Type="http://schemas.openxmlformats.org/officeDocument/2006/relationships/hyperlink"/><Relationship Id="rId13" Target="../media/image7.png" Type="http://schemas.openxmlformats.org/officeDocument/2006/relationships/image"/><Relationship Id="rId14" Target="https://www.korp.com.br/o-que-e-mrp-e-como-aplicar-na-sua-empresa/" TargetMode="External" Type="http://schemas.openxmlformats.org/officeDocument/2006/relationships/hyperlink"/><Relationship Id="rId15" Target="../media/image9.png" Type="http://schemas.openxmlformats.org/officeDocument/2006/relationships/image"/><Relationship Id="rId16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https://www.freudenberg-filter.com/en/" TargetMode="External" Type="http://schemas.openxmlformats.org/officeDocument/2006/relationships/hyperlink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https://scholar.google.com.br/scholar?hl=pt-BR&amp;as_sdt=0%2C5&amp;q=vantagens+de+utilizar+o+MRP&amp;btnG=#d=gs_qabs&amp;t=1713637797012&amp;u=%23p%3DFRA3iz__9t8J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https://www.cursospm3.com.br/blog/matriz-sipoc/?gad_source=1&amp;gclid=CjwKCAjwz42xBhB9EiwA48pT76I-5CVSzCFqwwDOHs0JqTAXOru5zJA8_E6UJ_2ZchnCR0VoEjQeIBoCdS0QAvD_BwE" TargetMode="External" Type="http://schemas.openxmlformats.org/officeDocument/2006/relationships/hyperlink"/><Relationship Id="rId12" Target="https://www.pipefy.com/pt-br/?utm_campaign=BR_INB_Google_DEC_Search_Brand_MQL_Paid_IT&amp;LOB_None&amp;utm_source=google&amp;utm_medium=cpc&amp;utm_content=113020902916&amp;utm_term=pipefy&amp;gad_source=1&amp;gclid=Cj0KCQjw8pKxBhD_ARIsAPrG45lYw1aaUWs2yHzsUsnKwTMxFNovCXd-uv6YLQZ472GRj87dmQkqhUUaArdiEALw_wcB" TargetMode="External" Type="http://schemas.openxmlformats.org/officeDocument/2006/relationships/hyperlink"/><Relationship Id="rId13" Target="https://www.pipefy.com/pt-br/?utm_campaign=BR_INB_Google_DEC_Search_Brand_MQL_Paid_IT&amp;LOB_None&amp;utm_source=google&amp;utm_medium=cpc&amp;utm_content=113020902916&amp;utm_term=pipefy&amp;gad_source=1&amp;gclid=Cj0KCQjw8pKxBhD_ARIsAPrG45lYw1aaUWs2yHzsUsnKwTMxFNovCXd-uv6YLQZ472GRj87dmQkqhUUaArdiEALw_wcB" TargetMode="External" Type="http://schemas.openxmlformats.org/officeDocument/2006/relationships/hyperlink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3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5306306" y="4548392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2981694" y="4548392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7989984" y="5502934"/>
            <a:ext cx="2308032" cy="0"/>
          </a:xfrm>
          <a:prstGeom prst="line">
            <a:avLst/>
          </a:prstGeom>
          <a:ln cap="flat" w="38100">
            <a:solidFill>
              <a:srgbClr val="CFA0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55266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8547" y="3555041"/>
            <a:ext cx="15430907" cy="19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05"/>
              </a:lnSpc>
            </a:pPr>
            <a:r>
              <a:rPr lang="en-US" sz="13550" spc="-392">
                <a:solidFill>
                  <a:srgbClr val="000000"/>
                </a:solidFill>
                <a:latin typeface="Ansam"/>
              </a:rPr>
              <a:t>Lotus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92872" y="6255802"/>
            <a:ext cx="5902256" cy="23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Eric Nassif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Henrique Trindade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Lisandra Santos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Marcos Lucas</a:t>
            </a:r>
          </a:p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Nathália Fonseca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2872" y="2303286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Profº Rodrigo Elias Pereira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2872" y="9471157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São José dos Campos - 2024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6915" y="213177"/>
            <a:ext cx="1810981" cy="2311840"/>
            <a:chOff x="0" y="0"/>
            <a:chExt cx="2414641" cy="30824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652693" cy="3761044"/>
            <a:chOff x="0" y="0"/>
            <a:chExt cx="7536924" cy="50147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95383" y="467165"/>
              <a:ext cx="6513434" cy="4547561"/>
            </a:xfrm>
            <a:custGeom>
              <a:avLst/>
              <a:gdLst/>
              <a:ahLst/>
              <a:cxnLst/>
              <a:rect r="r" b="b" t="t" l="l"/>
              <a:pathLst>
                <a:path h="4547561" w="6513434">
                  <a:moveTo>
                    <a:pt x="0" y="0"/>
                  </a:moveTo>
                  <a:lnTo>
                    <a:pt x="6513434" y="0"/>
                  </a:lnTo>
                  <a:lnTo>
                    <a:pt x="6513434" y="4547561"/>
                  </a:lnTo>
                  <a:lnTo>
                    <a:pt x="0" y="454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119621" y="2647186"/>
              <a:ext cx="1068541" cy="1069756"/>
              <a:chOff x="0" y="0"/>
              <a:chExt cx="812800" cy="81372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3724"/>
              </a:xfrm>
              <a:custGeom>
                <a:avLst/>
                <a:gdLst/>
                <a:ahLst/>
                <a:cxnLst/>
                <a:rect r="r" b="b" t="t" l="l"/>
                <a:pathLst>
                  <a:path h="813724" w="812800">
                    <a:moveTo>
                      <a:pt x="406400" y="0"/>
                    </a:moveTo>
                    <a:cubicBezTo>
                      <a:pt x="181951" y="0"/>
                      <a:pt x="0" y="182158"/>
                      <a:pt x="0" y="406862"/>
                    </a:cubicBezTo>
                    <a:cubicBezTo>
                      <a:pt x="0" y="631566"/>
                      <a:pt x="181951" y="813724"/>
                      <a:pt x="406400" y="813724"/>
                    </a:cubicBezTo>
                    <a:cubicBezTo>
                      <a:pt x="630849" y="813724"/>
                      <a:pt x="812800" y="631566"/>
                      <a:pt x="812800" y="406862"/>
                    </a:cubicBezTo>
                    <a:cubicBezTo>
                      <a:pt x="812800" y="18215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78E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87"/>
                <a:ext cx="660400" cy="6992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>
                    <a:solidFill>
                      <a:srgbClr val="FFFFFF"/>
                    </a:solidFill>
                    <a:latin typeface="Fahkwang Bold"/>
                  </a:rPr>
                  <a:t>1</a:t>
                </a: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419178" y="2918661"/>
              <a:ext cx="3965401" cy="554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05"/>
                </a:lnSpc>
              </a:pPr>
              <a:r>
                <a:rPr lang="en-US" sz="2913" spc="-84">
                  <a:solidFill>
                    <a:srgbClr val="000000"/>
                  </a:solidFill>
                  <a:latin typeface="Fahkwang Bold"/>
                </a:rPr>
                <a:t>O que é?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7536924" cy="1769260"/>
              <a:chOff x="0" y="0"/>
              <a:chExt cx="1488775" cy="34948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488775" cy="349483"/>
              </a:xfrm>
              <a:custGeom>
                <a:avLst/>
                <a:gdLst/>
                <a:ahLst/>
                <a:cxnLst/>
                <a:rect r="r" b="b" t="t" l="l"/>
                <a:pathLst>
                  <a:path h="349483" w="1488775">
                    <a:moveTo>
                      <a:pt x="69850" y="0"/>
                    </a:moveTo>
                    <a:lnTo>
                      <a:pt x="1418926" y="0"/>
                    </a:lnTo>
                    <a:cubicBezTo>
                      <a:pt x="1457502" y="0"/>
                      <a:pt x="1488775" y="31273"/>
                      <a:pt x="1488775" y="69850"/>
                    </a:cubicBezTo>
                    <a:lnTo>
                      <a:pt x="1488775" y="279634"/>
                    </a:lnTo>
                    <a:cubicBezTo>
                      <a:pt x="1488775" y="318211"/>
                      <a:pt x="1457502" y="349483"/>
                      <a:pt x="1418926" y="349483"/>
                    </a:cubicBezTo>
                    <a:lnTo>
                      <a:pt x="69850" y="349483"/>
                    </a:lnTo>
                    <a:cubicBezTo>
                      <a:pt x="31273" y="349483"/>
                      <a:pt x="0" y="318211"/>
                      <a:pt x="0" y="279634"/>
                    </a:cubicBezTo>
                    <a:lnTo>
                      <a:pt x="0" y="69850"/>
                    </a:lnTo>
                    <a:cubicBezTo>
                      <a:pt x="0" y="31273"/>
                      <a:pt x="31273" y="0"/>
                      <a:pt x="69850" y="0"/>
                    </a:cubicBezTo>
                    <a:close/>
                  </a:path>
                </a:pathLst>
              </a:custGeom>
              <a:solidFill>
                <a:srgbClr val="B678E6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04775"/>
                <a:ext cx="1488775" cy="4542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7139"/>
                  </a:lnSpc>
                </a:pPr>
                <a:r>
                  <a:rPr lang="en-US" sz="5099">
                    <a:solidFill>
                      <a:srgbClr val="FFFFFF"/>
                    </a:solidFill>
                    <a:latin typeface="Ansam"/>
                  </a:rPr>
                  <a:t>MRP 2:</a:t>
                </a: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64798" y="3319762"/>
            <a:ext cx="9894502" cy="5938538"/>
            <a:chOff x="0" y="0"/>
            <a:chExt cx="13192669" cy="791805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416629" y="456852"/>
              <a:ext cx="2536658" cy="978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29LT Riwaya Bold"/>
                </a:rPr>
                <a:t>O QUE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455082" y="456852"/>
              <a:ext cx="3645123" cy="978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29LT Riwaya Bold"/>
                </a:rPr>
                <a:t>QUANTO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9455082" y="6466580"/>
              <a:ext cx="3737588" cy="978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29LT Riwaya Bold"/>
                </a:rPr>
                <a:t>QUANDO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835805"/>
              <a:ext cx="4382057" cy="20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29LT Riwaya Bold"/>
                </a:rPr>
                <a:t>COMO</a:t>
              </a:r>
            </a:p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000000"/>
                  </a:solidFill>
                  <a:latin typeface="29LT Riwaya Bold"/>
                </a:rPr>
                <a:t>PRODUZIR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2801378" y="0"/>
              <a:ext cx="7918051" cy="7918051"/>
            </a:xfrm>
            <a:custGeom>
              <a:avLst/>
              <a:gdLst/>
              <a:ahLst/>
              <a:cxnLst/>
              <a:rect r="r" b="b" t="t" l="l"/>
              <a:pathLst>
                <a:path h="7918051" w="7918051">
                  <a:moveTo>
                    <a:pt x="0" y="0"/>
                  </a:moveTo>
                  <a:lnTo>
                    <a:pt x="7918051" y="0"/>
                  </a:lnTo>
                  <a:lnTo>
                    <a:pt x="7918051" y="7918051"/>
                  </a:lnTo>
                  <a:lnTo>
                    <a:pt x="0" y="7918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5372455" y="3335907"/>
              <a:ext cx="2775897" cy="115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29LT Riwaya Bold"/>
                </a:rPr>
                <a:t>MRP II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4448" y="1406495"/>
            <a:ext cx="8103580" cy="5657772"/>
          </a:xfrm>
          <a:custGeom>
            <a:avLst/>
            <a:gdLst/>
            <a:ahLst/>
            <a:cxnLst/>
            <a:rect r="r" b="b" t="t" l="l"/>
            <a:pathLst>
              <a:path h="5657772" w="8103580">
                <a:moveTo>
                  <a:pt x="0" y="0"/>
                </a:moveTo>
                <a:lnTo>
                  <a:pt x="8103579" y="0"/>
                </a:lnTo>
                <a:lnTo>
                  <a:pt x="8103579" y="5657772"/>
                </a:lnTo>
                <a:lnTo>
                  <a:pt x="0" y="5657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25202" y="2486740"/>
            <a:ext cx="5524076" cy="841690"/>
            <a:chOff x="0" y="0"/>
            <a:chExt cx="7365435" cy="112225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8541" cy="1122253"/>
              <a:chOff x="0" y="0"/>
              <a:chExt cx="812800" cy="85365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53656"/>
              </a:xfrm>
              <a:custGeom>
                <a:avLst/>
                <a:gdLst/>
                <a:ahLst/>
                <a:cxnLst/>
                <a:rect r="r" b="b" t="t" l="l"/>
                <a:pathLst>
                  <a:path h="853656" w="812800">
                    <a:moveTo>
                      <a:pt x="406400" y="0"/>
                    </a:moveTo>
                    <a:cubicBezTo>
                      <a:pt x="181951" y="0"/>
                      <a:pt x="0" y="191097"/>
                      <a:pt x="0" y="426828"/>
                    </a:cubicBezTo>
                    <a:cubicBezTo>
                      <a:pt x="0" y="662559"/>
                      <a:pt x="181951" y="853656"/>
                      <a:pt x="406400" y="853656"/>
                    </a:cubicBezTo>
                    <a:cubicBezTo>
                      <a:pt x="630849" y="853656"/>
                      <a:pt x="812800" y="662559"/>
                      <a:pt x="812800" y="426828"/>
                    </a:cubicBezTo>
                    <a:cubicBezTo>
                      <a:pt x="812800" y="19109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78E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2405"/>
                <a:ext cx="660400" cy="741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>
                    <a:solidFill>
                      <a:srgbClr val="FFFFFF"/>
                    </a:solidFill>
                    <a:latin typeface="Ansam"/>
                  </a:rPr>
                  <a:t>1</a:t>
                </a: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299557" y="298358"/>
              <a:ext cx="6065878" cy="554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05"/>
                </a:lnSpc>
              </a:pPr>
              <a:r>
                <a:rPr lang="en-US" sz="2913" spc="-84">
                  <a:solidFill>
                    <a:srgbClr val="000000"/>
                  </a:solidFill>
                  <a:latin typeface="Fahkwang"/>
                </a:rPr>
                <a:t>SAP ERP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47376" y="630981"/>
            <a:ext cx="11990937" cy="1551028"/>
            <a:chOff x="0" y="0"/>
            <a:chExt cx="3158107" cy="408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58107" cy="408501"/>
            </a:xfrm>
            <a:custGeom>
              <a:avLst/>
              <a:gdLst/>
              <a:ahLst/>
              <a:cxnLst/>
              <a:rect r="r" b="b" t="t" l="l"/>
              <a:pathLst>
                <a:path h="408501" w="3158107">
                  <a:moveTo>
                    <a:pt x="32928" y="0"/>
                  </a:moveTo>
                  <a:lnTo>
                    <a:pt x="3125179" y="0"/>
                  </a:lnTo>
                  <a:cubicBezTo>
                    <a:pt x="3133912" y="0"/>
                    <a:pt x="3142287" y="3469"/>
                    <a:pt x="3148462" y="9644"/>
                  </a:cubicBezTo>
                  <a:cubicBezTo>
                    <a:pt x="3154638" y="15820"/>
                    <a:pt x="3158107" y="24195"/>
                    <a:pt x="3158107" y="32928"/>
                  </a:cubicBezTo>
                  <a:lnTo>
                    <a:pt x="3158107" y="375573"/>
                  </a:lnTo>
                  <a:cubicBezTo>
                    <a:pt x="3158107" y="384306"/>
                    <a:pt x="3154638" y="392682"/>
                    <a:pt x="3148462" y="398857"/>
                  </a:cubicBezTo>
                  <a:cubicBezTo>
                    <a:pt x="3142287" y="405032"/>
                    <a:pt x="3133912" y="408501"/>
                    <a:pt x="3125179" y="408501"/>
                  </a:cubicBezTo>
                  <a:lnTo>
                    <a:pt x="32928" y="408501"/>
                  </a:lnTo>
                  <a:cubicBezTo>
                    <a:pt x="24195" y="408501"/>
                    <a:pt x="15820" y="405032"/>
                    <a:pt x="9644" y="398857"/>
                  </a:cubicBezTo>
                  <a:cubicBezTo>
                    <a:pt x="3469" y="392682"/>
                    <a:pt x="0" y="384306"/>
                    <a:pt x="0" y="375573"/>
                  </a:cubicBezTo>
                  <a:lnTo>
                    <a:pt x="0" y="32928"/>
                  </a:lnTo>
                  <a:cubicBezTo>
                    <a:pt x="0" y="24195"/>
                    <a:pt x="3469" y="15820"/>
                    <a:pt x="9644" y="9644"/>
                  </a:cubicBezTo>
                  <a:cubicBezTo>
                    <a:pt x="15820" y="3469"/>
                    <a:pt x="24195" y="0"/>
                    <a:pt x="32928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3158107" cy="513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Os 3 softwares mais utilizados são: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25202" y="4055682"/>
            <a:ext cx="5489173" cy="841690"/>
            <a:chOff x="0" y="0"/>
            <a:chExt cx="7318898" cy="112225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068541" cy="1122253"/>
              <a:chOff x="0" y="0"/>
              <a:chExt cx="812800" cy="85365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53656"/>
              </a:xfrm>
              <a:custGeom>
                <a:avLst/>
                <a:gdLst/>
                <a:ahLst/>
                <a:cxnLst/>
                <a:rect r="r" b="b" t="t" l="l"/>
                <a:pathLst>
                  <a:path h="853656" w="812800">
                    <a:moveTo>
                      <a:pt x="406400" y="0"/>
                    </a:moveTo>
                    <a:cubicBezTo>
                      <a:pt x="181951" y="0"/>
                      <a:pt x="0" y="191097"/>
                      <a:pt x="0" y="426828"/>
                    </a:cubicBezTo>
                    <a:cubicBezTo>
                      <a:pt x="0" y="662559"/>
                      <a:pt x="181951" y="853656"/>
                      <a:pt x="406400" y="853656"/>
                    </a:cubicBezTo>
                    <a:cubicBezTo>
                      <a:pt x="630849" y="853656"/>
                      <a:pt x="812800" y="662559"/>
                      <a:pt x="812800" y="426828"/>
                    </a:cubicBezTo>
                    <a:cubicBezTo>
                      <a:pt x="812800" y="19109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78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32405"/>
                <a:ext cx="660400" cy="741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>
                    <a:solidFill>
                      <a:srgbClr val="FFFFFF"/>
                    </a:solidFill>
                    <a:latin typeface="Ansam"/>
                  </a:rPr>
                  <a:t>2</a:t>
                </a: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299557" y="298358"/>
              <a:ext cx="6019341" cy="554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05"/>
                </a:lnSpc>
              </a:pPr>
              <a:r>
                <a:rPr lang="en-US" sz="2913" spc="-84">
                  <a:solidFill>
                    <a:srgbClr val="000000"/>
                  </a:solidFill>
                  <a:latin typeface="Fahkwang"/>
                </a:rPr>
                <a:t>Oracle E-Business Suite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25202" y="5621272"/>
            <a:ext cx="5285439" cy="841690"/>
            <a:chOff x="0" y="0"/>
            <a:chExt cx="7047253" cy="112225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68541" cy="1122253"/>
              <a:chOff x="0" y="0"/>
              <a:chExt cx="812800" cy="85365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53656"/>
              </a:xfrm>
              <a:custGeom>
                <a:avLst/>
                <a:gdLst/>
                <a:ahLst/>
                <a:cxnLst/>
                <a:rect r="r" b="b" t="t" l="l"/>
                <a:pathLst>
                  <a:path h="853656" w="812800">
                    <a:moveTo>
                      <a:pt x="406400" y="0"/>
                    </a:moveTo>
                    <a:cubicBezTo>
                      <a:pt x="181951" y="0"/>
                      <a:pt x="0" y="191097"/>
                      <a:pt x="0" y="426828"/>
                    </a:cubicBezTo>
                    <a:cubicBezTo>
                      <a:pt x="0" y="662559"/>
                      <a:pt x="181951" y="853656"/>
                      <a:pt x="406400" y="853656"/>
                    </a:cubicBezTo>
                    <a:cubicBezTo>
                      <a:pt x="630849" y="853656"/>
                      <a:pt x="812800" y="662559"/>
                      <a:pt x="812800" y="426828"/>
                    </a:cubicBezTo>
                    <a:cubicBezTo>
                      <a:pt x="812800" y="191097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678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2405"/>
                <a:ext cx="660400" cy="741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399">
                    <a:solidFill>
                      <a:srgbClr val="FFFFFF"/>
                    </a:solidFill>
                    <a:latin typeface="Ansam"/>
                  </a:rPr>
                  <a:t>3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299557" y="298358"/>
              <a:ext cx="5747696" cy="554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05"/>
                </a:lnSpc>
              </a:pPr>
              <a:r>
                <a:rPr lang="en-US" sz="2913" spc="-84">
                  <a:solidFill>
                    <a:srgbClr val="000000"/>
                  </a:solidFill>
                  <a:latin typeface="Fahkwang"/>
                </a:rPr>
                <a:t>Microsoft Dynamics AX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765873" y="3013013"/>
            <a:ext cx="5135010" cy="2608259"/>
          </a:xfrm>
          <a:custGeom>
            <a:avLst/>
            <a:gdLst/>
            <a:ahLst/>
            <a:cxnLst/>
            <a:rect r="r" b="b" t="t" l="l"/>
            <a:pathLst>
              <a:path h="2608259" w="5135010">
                <a:moveTo>
                  <a:pt x="0" y="0"/>
                </a:moveTo>
                <a:lnTo>
                  <a:pt x="5135009" y="0"/>
                </a:lnTo>
                <a:lnTo>
                  <a:pt x="5135009" y="2608259"/>
                </a:lnTo>
                <a:lnTo>
                  <a:pt x="0" y="26082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498516" y="7613814"/>
            <a:ext cx="6468558" cy="2012847"/>
          </a:xfrm>
          <a:custGeom>
            <a:avLst/>
            <a:gdLst/>
            <a:ahLst/>
            <a:cxnLst/>
            <a:rect r="r" b="b" t="t" l="l"/>
            <a:pathLst>
              <a:path h="2012847" w="6468558">
                <a:moveTo>
                  <a:pt x="0" y="0"/>
                </a:moveTo>
                <a:lnTo>
                  <a:pt x="6468558" y="0"/>
                </a:lnTo>
                <a:lnTo>
                  <a:pt x="6468558" y="2012847"/>
                </a:lnTo>
                <a:lnTo>
                  <a:pt x="0" y="2012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765873" y="6462962"/>
            <a:ext cx="5802201" cy="3006595"/>
          </a:xfrm>
          <a:custGeom>
            <a:avLst/>
            <a:gdLst/>
            <a:ahLst/>
            <a:cxnLst/>
            <a:rect r="r" b="b" t="t" l="l"/>
            <a:pathLst>
              <a:path h="3006595" w="5802201">
                <a:moveTo>
                  <a:pt x="0" y="0"/>
                </a:moveTo>
                <a:lnTo>
                  <a:pt x="5802200" y="0"/>
                </a:lnTo>
                <a:lnTo>
                  <a:pt x="5802200" y="3006595"/>
                </a:lnTo>
                <a:lnTo>
                  <a:pt x="0" y="30065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44527" y="6225535"/>
            <a:ext cx="1153858" cy="354246"/>
            <a:chOff x="0" y="0"/>
            <a:chExt cx="303897" cy="93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3897" cy="93299"/>
            </a:xfrm>
            <a:custGeom>
              <a:avLst/>
              <a:gdLst/>
              <a:ahLst/>
              <a:cxnLst/>
              <a:rect r="r" b="b" t="t" l="l"/>
              <a:pathLst>
                <a:path h="93299" w="303897">
                  <a:moveTo>
                    <a:pt x="0" y="0"/>
                  </a:moveTo>
                  <a:lnTo>
                    <a:pt x="303897" y="0"/>
                  </a:lnTo>
                  <a:lnTo>
                    <a:pt x="303897" y="93299"/>
                  </a:lnTo>
                  <a:lnTo>
                    <a:pt x="0" y="932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03897" cy="121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54140" y="1674851"/>
            <a:ext cx="12379719" cy="1326945"/>
            <a:chOff x="0" y="0"/>
            <a:chExt cx="3260502" cy="3494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60502" cy="349483"/>
            </a:xfrm>
            <a:custGeom>
              <a:avLst/>
              <a:gdLst/>
              <a:ahLst/>
              <a:cxnLst/>
              <a:rect r="r" b="b" t="t" l="l"/>
              <a:pathLst>
                <a:path h="349483" w="3260502">
                  <a:moveTo>
                    <a:pt x="31894" y="0"/>
                  </a:moveTo>
                  <a:lnTo>
                    <a:pt x="3228608" y="0"/>
                  </a:lnTo>
                  <a:cubicBezTo>
                    <a:pt x="3237067" y="0"/>
                    <a:pt x="3245179" y="3360"/>
                    <a:pt x="3251161" y="9342"/>
                  </a:cubicBezTo>
                  <a:cubicBezTo>
                    <a:pt x="3257142" y="15323"/>
                    <a:pt x="3260502" y="23435"/>
                    <a:pt x="3260502" y="31894"/>
                  </a:cubicBezTo>
                  <a:lnTo>
                    <a:pt x="3260502" y="317589"/>
                  </a:lnTo>
                  <a:cubicBezTo>
                    <a:pt x="3260502" y="326048"/>
                    <a:pt x="3257142" y="334161"/>
                    <a:pt x="3251161" y="340142"/>
                  </a:cubicBezTo>
                  <a:cubicBezTo>
                    <a:pt x="3245179" y="346123"/>
                    <a:pt x="3237067" y="349483"/>
                    <a:pt x="3228608" y="349483"/>
                  </a:cubicBezTo>
                  <a:lnTo>
                    <a:pt x="31894" y="349483"/>
                  </a:lnTo>
                  <a:cubicBezTo>
                    <a:pt x="23435" y="349483"/>
                    <a:pt x="15323" y="346123"/>
                    <a:pt x="9342" y="340142"/>
                  </a:cubicBezTo>
                  <a:cubicBezTo>
                    <a:pt x="3360" y="334161"/>
                    <a:pt x="0" y="326048"/>
                    <a:pt x="0" y="317589"/>
                  </a:cubicBezTo>
                  <a:lnTo>
                    <a:pt x="0" y="31894"/>
                  </a:lnTo>
                  <a:cubicBezTo>
                    <a:pt x="0" y="23435"/>
                    <a:pt x="3360" y="15323"/>
                    <a:pt x="9342" y="9342"/>
                  </a:cubicBezTo>
                  <a:cubicBezTo>
                    <a:pt x="15323" y="3360"/>
                    <a:pt x="23435" y="0"/>
                    <a:pt x="31894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3260502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Qual a principal vantagem do MRP II?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77350" y="2458484"/>
            <a:ext cx="8813843" cy="6153665"/>
            <a:chOff x="0" y="0"/>
            <a:chExt cx="11751791" cy="82048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51791" cy="8204887"/>
            </a:xfrm>
            <a:custGeom>
              <a:avLst/>
              <a:gdLst/>
              <a:ahLst/>
              <a:cxnLst/>
              <a:rect r="r" b="b" t="t" l="l"/>
              <a:pathLst>
                <a:path h="8204887" w="11751791">
                  <a:moveTo>
                    <a:pt x="0" y="0"/>
                  </a:moveTo>
                  <a:lnTo>
                    <a:pt x="11751791" y="0"/>
                  </a:lnTo>
                  <a:lnTo>
                    <a:pt x="11751791" y="8204887"/>
                  </a:lnTo>
                  <a:lnTo>
                    <a:pt x="0" y="8204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68115" y="2049711"/>
              <a:ext cx="10015562" cy="3985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71"/>
                </a:lnSpc>
              </a:pPr>
              <a:r>
                <a:rPr lang="en-US" sz="3610" spc="-104">
                  <a:solidFill>
                    <a:srgbClr val="000000"/>
                  </a:solidFill>
                  <a:latin typeface="Fahkwang"/>
                </a:rPr>
                <a:t>Uma das principais vantagens do MRP 2 é a integração abrangente de várias funções empresariais, incluindo planejamento de materiais, capacidade, recursos humanos e financeiros.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78161" y="678988"/>
            <a:ext cx="3931678" cy="1326945"/>
            <a:chOff x="0" y="0"/>
            <a:chExt cx="1035504" cy="349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04" cy="349483"/>
            </a:xfrm>
            <a:custGeom>
              <a:avLst/>
              <a:gdLst/>
              <a:ahLst/>
              <a:cxnLst/>
              <a:rect r="r" b="b" t="t" l="l"/>
              <a:pathLst>
                <a:path h="349483" w="1035504">
                  <a:moveTo>
                    <a:pt x="100425" y="0"/>
                  </a:moveTo>
                  <a:lnTo>
                    <a:pt x="935079" y="0"/>
                  </a:lnTo>
                  <a:cubicBezTo>
                    <a:pt x="961713" y="0"/>
                    <a:pt x="987257" y="10580"/>
                    <a:pt x="1006090" y="29414"/>
                  </a:cubicBezTo>
                  <a:cubicBezTo>
                    <a:pt x="1024923" y="48247"/>
                    <a:pt x="1035504" y="73790"/>
                    <a:pt x="1035504" y="100425"/>
                  </a:cubicBezTo>
                  <a:lnTo>
                    <a:pt x="1035504" y="249059"/>
                  </a:lnTo>
                  <a:cubicBezTo>
                    <a:pt x="1035504" y="275693"/>
                    <a:pt x="1024923" y="301236"/>
                    <a:pt x="1006090" y="320070"/>
                  </a:cubicBezTo>
                  <a:cubicBezTo>
                    <a:pt x="987257" y="338903"/>
                    <a:pt x="961713" y="349483"/>
                    <a:pt x="935079" y="349483"/>
                  </a:cubicBezTo>
                  <a:lnTo>
                    <a:pt x="100425" y="349483"/>
                  </a:lnTo>
                  <a:cubicBezTo>
                    <a:pt x="73790" y="349483"/>
                    <a:pt x="48247" y="338903"/>
                    <a:pt x="29414" y="320070"/>
                  </a:cubicBezTo>
                  <a:cubicBezTo>
                    <a:pt x="10580" y="301236"/>
                    <a:pt x="0" y="275693"/>
                    <a:pt x="0" y="249059"/>
                  </a:cubicBezTo>
                  <a:lnTo>
                    <a:pt x="0" y="100425"/>
                  </a:lnTo>
                  <a:cubicBezTo>
                    <a:pt x="0" y="73790"/>
                    <a:pt x="10580" y="48247"/>
                    <a:pt x="29414" y="29414"/>
                  </a:cubicBezTo>
                  <a:cubicBezTo>
                    <a:pt x="48247" y="10580"/>
                    <a:pt x="73790" y="0"/>
                    <a:pt x="10042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3550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SIPOC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546147" y="2869227"/>
            <a:ext cx="14196319" cy="5651187"/>
          </a:xfrm>
          <a:custGeom>
            <a:avLst/>
            <a:gdLst/>
            <a:ahLst/>
            <a:cxnLst/>
            <a:rect r="r" b="b" t="t" l="l"/>
            <a:pathLst>
              <a:path h="5651187" w="14196319">
                <a:moveTo>
                  <a:pt x="0" y="0"/>
                </a:moveTo>
                <a:lnTo>
                  <a:pt x="14196318" y="0"/>
                </a:lnTo>
                <a:lnTo>
                  <a:pt x="14196318" y="5651188"/>
                </a:lnTo>
                <a:lnTo>
                  <a:pt x="0" y="56511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59" b="-41531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98381"/>
            <a:ext cx="7861232" cy="1395984"/>
            <a:chOff x="0" y="0"/>
            <a:chExt cx="2070448" cy="367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Visão holística do processo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671534"/>
            <a:ext cx="7861232" cy="1338834"/>
            <a:chOff x="0" y="0"/>
            <a:chExt cx="2070448" cy="352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352615"/>
            </a:xfrm>
            <a:custGeom>
              <a:avLst/>
              <a:gdLst/>
              <a:ahLst/>
              <a:cxnLst/>
              <a:rect r="r" b="b" t="t" l="l"/>
              <a:pathLst>
                <a:path h="352615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89"/>
                  </a:lnTo>
                  <a:cubicBezTo>
                    <a:pt x="2070448" y="330128"/>
                    <a:pt x="2047961" y="352615"/>
                    <a:pt x="2020222" y="352615"/>
                  </a:cubicBezTo>
                  <a:lnTo>
                    <a:pt x="50226" y="352615"/>
                  </a:lnTo>
                  <a:cubicBezTo>
                    <a:pt x="22487" y="352615"/>
                    <a:pt x="0" y="330128"/>
                    <a:pt x="0" y="302389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40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"/>
                </a:rPr>
                <a:t>Foco na necessidade do cliente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37682" y="2654272"/>
            <a:ext cx="7861232" cy="1395984"/>
            <a:chOff x="0" y="0"/>
            <a:chExt cx="2070448" cy="367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Facilita a comunicação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616442" y="554490"/>
            <a:ext cx="11055115" cy="1361941"/>
            <a:chOff x="0" y="0"/>
            <a:chExt cx="2911635" cy="358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11635" cy="358700"/>
            </a:xfrm>
            <a:custGeom>
              <a:avLst/>
              <a:gdLst/>
              <a:ahLst/>
              <a:cxnLst/>
              <a:rect r="r" b="b" t="t" l="l"/>
              <a:pathLst>
                <a:path h="358700" w="2911635">
                  <a:moveTo>
                    <a:pt x="35715" y="0"/>
                  </a:moveTo>
                  <a:lnTo>
                    <a:pt x="2875920" y="0"/>
                  </a:lnTo>
                  <a:cubicBezTo>
                    <a:pt x="2885392" y="0"/>
                    <a:pt x="2894477" y="3763"/>
                    <a:pt x="2901174" y="10461"/>
                  </a:cubicBezTo>
                  <a:cubicBezTo>
                    <a:pt x="2907872" y="17159"/>
                    <a:pt x="2911635" y="26243"/>
                    <a:pt x="2911635" y="35715"/>
                  </a:cubicBezTo>
                  <a:lnTo>
                    <a:pt x="2911635" y="322985"/>
                  </a:lnTo>
                  <a:cubicBezTo>
                    <a:pt x="2911635" y="332457"/>
                    <a:pt x="2907872" y="341542"/>
                    <a:pt x="2901174" y="348240"/>
                  </a:cubicBezTo>
                  <a:cubicBezTo>
                    <a:pt x="2894477" y="354938"/>
                    <a:pt x="2885392" y="358700"/>
                    <a:pt x="2875920" y="358700"/>
                  </a:cubicBezTo>
                  <a:lnTo>
                    <a:pt x="35715" y="358700"/>
                  </a:lnTo>
                  <a:cubicBezTo>
                    <a:pt x="15990" y="358700"/>
                    <a:pt x="0" y="342710"/>
                    <a:pt x="0" y="322985"/>
                  </a:cubicBezTo>
                  <a:lnTo>
                    <a:pt x="0" y="35715"/>
                  </a:lnTo>
                  <a:cubicBezTo>
                    <a:pt x="0" y="26243"/>
                    <a:pt x="3763" y="17159"/>
                    <a:pt x="10461" y="10461"/>
                  </a:cubicBezTo>
                  <a:cubicBezTo>
                    <a:pt x="17159" y="3763"/>
                    <a:pt x="26243" y="0"/>
                    <a:pt x="3571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91163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Vantagens do SIPOC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954768" y="4383886"/>
            <a:ext cx="2009096" cy="2461030"/>
          </a:xfrm>
          <a:custGeom>
            <a:avLst/>
            <a:gdLst/>
            <a:ahLst/>
            <a:cxnLst/>
            <a:rect r="r" b="b" t="t" l="l"/>
            <a:pathLst>
              <a:path h="2461030" w="2009096">
                <a:moveTo>
                  <a:pt x="0" y="0"/>
                </a:moveTo>
                <a:lnTo>
                  <a:pt x="2009096" y="0"/>
                </a:lnTo>
                <a:lnTo>
                  <a:pt x="2009096" y="2461030"/>
                </a:lnTo>
                <a:lnTo>
                  <a:pt x="0" y="2461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68689" y="4383886"/>
            <a:ext cx="3199218" cy="2972364"/>
          </a:xfrm>
          <a:custGeom>
            <a:avLst/>
            <a:gdLst/>
            <a:ahLst/>
            <a:cxnLst/>
            <a:rect r="r" b="b" t="t" l="l"/>
            <a:pathLst>
              <a:path h="2972364" w="3199218">
                <a:moveTo>
                  <a:pt x="0" y="0"/>
                </a:moveTo>
                <a:lnTo>
                  <a:pt x="3199217" y="0"/>
                </a:lnTo>
                <a:lnTo>
                  <a:pt x="3199217" y="2972364"/>
                </a:lnTo>
                <a:lnTo>
                  <a:pt x="0" y="2972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9375" y="7356250"/>
            <a:ext cx="2611491" cy="2307608"/>
          </a:xfrm>
          <a:custGeom>
            <a:avLst/>
            <a:gdLst/>
            <a:ahLst/>
            <a:cxnLst/>
            <a:rect r="r" b="b" t="t" l="l"/>
            <a:pathLst>
              <a:path h="2307608" w="2611491">
                <a:moveTo>
                  <a:pt x="0" y="0"/>
                </a:moveTo>
                <a:lnTo>
                  <a:pt x="2611491" y="0"/>
                </a:lnTo>
                <a:lnTo>
                  <a:pt x="2611491" y="2307608"/>
                </a:lnTo>
                <a:lnTo>
                  <a:pt x="0" y="2307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81017"/>
            <a:ext cx="7861232" cy="1395984"/>
            <a:chOff x="0" y="0"/>
            <a:chExt cx="2070448" cy="367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Simplificação excessiva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234201"/>
            <a:ext cx="7861232" cy="1338834"/>
            <a:chOff x="0" y="0"/>
            <a:chExt cx="2070448" cy="352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352615"/>
            </a:xfrm>
            <a:custGeom>
              <a:avLst/>
              <a:gdLst/>
              <a:ahLst/>
              <a:cxnLst/>
              <a:rect r="r" b="b" t="t" l="l"/>
              <a:pathLst>
                <a:path h="352615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89"/>
                  </a:lnTo>
                  <a:cubicBezTo>
                    <a:pt x="2070448" y="330128"/>
                    <a:pt x="2047961" y="352615"/>
                    <a:pt x="2020222" y="352615"/>
                  </a:cubicBezTo>
                  <a:lnTo>
                    <a:pt x="50226" y="352615"/>
                  </a:lnTo>
                  <a:cubicBezTo>
                    <a:pt x="22487" y="352615"/>
                    <a:pt x="0" y="330128"/>
                    <a:pt x="0" y="302389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40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"/>
                </a:rPr>
                <a:t>Foco excessivo nas atividades do Processo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7030235"/>
            <a:ext cx="7861232" cy="1395984"/>
            <a:chOff x="0" y="0"/>
            <a:chExt cx="2070448" cy="367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Tempo e Recurso necessário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616442" y="1028700"/>
            <a:ext cx="11055115" cy="1361941"/>
            <a:chOff x="0" y="0"/>
            <a:chExt cx="2911635" cy="358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11635" cy="358700"/>
            </a:xfrm>
            <a:custGeom>
              <a:avLst/>
              <a:gdLst/>
              <a:ahLst/>
              <a:cxnLst/>
              <a:rect r="r" b="b" t="t" l="l"/>
              <a:pathLst>
                <a:path h="358700" w="2911635">
                  <a:moveTo>
                    <a:pt x="35715" y="0"/>
                  </a:moveTo>
                  <a:lnTo>
                    <a:pt x="2875920" y="0"/>
                  </a:lnTo>
                  <a:cubicBezTo>
                    <a:pt x="2885392" y="0"/>
                    <a:pt x="2894477" y="3763"/>
                    <a:pt x="2901174" y="10461"/>
                  </a:cubicBezTo>
                  <a:cubicBezTo>
                    <a:pt x="2907872" y="17159"/>
                    <a:pt x="2911635" y="26243"/>
                    <a:pt x="2911635" y="35715"/>
                  </a:cubicBezTo>
                  <a:lnTo>
                    <a:pt x="2911635" y="322985"/>
                  </a:lnTo>
                  <a:cubicBezTo>
                    <a:pt x="2911635" y="332457"/>
                    <a:pt x="2907872" y="341542"/>
                    <a:pt x="2901174" y="348240"/>
                  </a:cubicBezTo>
                  <a:cubicBezTo>
                    <a:pt x="2894477" y="354938"/>
                    <a:pt x="2885392" y="358700"/>
                    <a:pt x="2875920" y="358700"/>
                  </a:cubicBezTo>
                  <a:lnTo>
                    <a:pt x="35715" y="358700"/>
                  </a:lnTo>
                  <a:cubicBezTo>
                    <a:pt x="15990" y="358700"/>
                    <a:pt x="0" y="342710"/>
                    <a:pt x="0" y="322985"/>
                  </a:cubicBezTo>
                  <a:lnTo>
                    <a:pt x="0" y="35715"/>
                  </a:lnTo>
                  <a:cubicBezTo>
                    <a:pt x="0" y="26243"/>
                    <a:pt x="3763" y="17159"/>
                    <a:pt x="10461" y="10461"/>
                  </a:cubicBezTo>
                  <a:cubicBezTo>
                    <a:pt x="17159" y="3763"/>
                    <a:pt x="26243" y="0"/>
                    <a:pt x="3571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91163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Desvantagens do SIPOC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33621" y="3846218"/>
            <a:ext cx="4214413" cy="4114800"/>
          </a:xfrm>
          <a:custGeom>
            <a:avLst/>
            <a:gdLst/>
            <a:ahLst/>
            <a:cxnLst/>
            <a:rect r="r" b="b" t="t" l="l"/>
            <a:pathLst>
              <a:path h="4114800" w="4214413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1483" y="678988"/>
            <a:ext cx="3931678" cy="1326945"/>
            <a:chOff x="0" y="0"/>
            <a:chExt cx="1035504" cy="3494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04" cy="349483"/>
            </a:xfrm>
            <a:custGeom>
              <a:avLst/>
              <a:gdLst/>
              <a:ahLst/>
              <a:cxnLst/>
              <a:rect r="r" b="b" t="t" l="l"/>
              <a:pathLst>
                <a:path h="349483" w="1035504">
                  <a:moveTo>
                    <a:pt x="100425" y="0"/>
                  </a:moveTo>
                  <a:lnTo>
                    <a:pt x="935079" y="0"/>
                  </a:lnTo>
                  <a:cubicBezTo>
                    <a:pt x="961713" y="0"/>
                    <a:pt x="987257" y="10580"/>
                    <a:pt x="1006090" y="29414"/>
                  </a:cubicBezTo>
                  <a:cubicBezTo>
                    <a:pt x="1024923" y="48247"/>
                    <a:pt x="1035504" y="73790"/>
                    <a:pt x="1035504" y="100425"/>
                  </a:cubicBezTo>
                  <a:lnTo>
                    <a:pt x="1035504" y="249059"/>
                  </a:lnTo>
                  <a:cubicBezTo>
                    <a:pt x="1035504" y="275693"/>
                    <a:pt x="1024923" y="301236"/>
                    <a:pt x="1006090" y="320070"/>
                  </a:cubicBezTo>
                  <a:cubicBezTo>
                    <a:pt x="987257" y="338903"/>
                    <a:pt x="961713" y="349483"/>
                    <a:pt x="935079" y="349483"/>
                  </a:cubicBezTo>
                  <a:lnTo>
                    <a:pt x="100425" y="349483"/>
                  </a:lnTo>
                  <a:cubicBezTo>
                    <a:pt x="73790" y="349483"/>
                    <a:pt x="48247" y="338903"/>
                    <a:pt x="29414" y="320070"/>
                  </a:cubicBezTo>
                  <a:cubicBezTo>
                    <a:pt x="10580" y="301236"/>
                    <a:pt x="0" y="275693"/>
                    <a:pt x="0" y="249059"/>
                  </a:cubicBezTo>
                  <a:lnTo>
                    <a:pt x="0" y="100425"/>
                  </a:lnTo>
                  <a:cubicBezTo>
                    <a:pt x="0" y="73790"/>
                    <a:pt x="10580" y="48247"/>
                    <a:pt x="29414" y="29414"/>
                  </a:cubicBezTo>
                  <a:cubicBezTo>
                    <a:pt x="48247" y="10580"/>
                    <a:pt x="73790" y="0"/>
                    <a:pt x="10042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035504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SIPOC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920835" y="2796649"/>
            <a:ext cx="13432974" cy="5688868"/>
          </a:xfrm>
          <a:custGeom>
            <a:avLst/>
            <a:gdLst/>
            <a:ahLst/>
            <a:cxnLst/>
            <a:rect r="r" b="b" t="t" l="l"/>
            <a:pathLst>
              <a:path h="5688868" w="13432974">
                <a:moveTo>
                  <a:pt x="0" y="0"/>
                </a:moveTo>
                <a:lnTo>
                  <a:pt x="13432975" y="0"/>
                </a:lnTo>
                <a:lnTo>
                  <a:pt x="13432975" y="5688868"/>
                </a:lnTo>
                <a:lnTo>
                  <a:pt x="0" y="5688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7" t="-22763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48226"/>
            <a:ext cx="7861232" cy="1395984"/>
            <a:chOff x="0" y="0"/>
            <a:chExt cx="2070448" cy="367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1º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 Definir os processos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91910"/>
            <a:ext cx="7861232" cy="1338834"/>
            <a:chOff x="0" y="0"/>
            <a:chExt cx="2070448" cy="352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352615"/>
            </a:xfrm>
            <a:custGeom>
              <a:avLst/>
              <a:gdLst/>
              <a:ahLst/>
              <a:cxnLst/>
              <a:rect r="r" b="b" t="t" l="l"/>
              <a:pathLst>
                <a:path h="352615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89"/>
                  </a:lnTo>
                  <a:cubicBezTo>
                    <a:pt x="2070448" y="330128"/>
                    <a:pt x="2047961" y="352615"/>
                    <a:pt x="2020222" y="352615"/>
                  </a:cubicBezTo>
                  <a:lnTo>
                    <a:pt x="50226" y="352615"/>
                  </a:lnTo>
                  <a:cubicBezTo>
                    <a:pt x="22487" y="352615"/>
                    <a:pt x="0" y="330128"/>
                    <a:pt x="0" y="302389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40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 Bold"/>
                </a:rPr>
                <a:t>3º</a:t>
              </a:r>
              <a:r>
                <a:rPr lang="en-US" sz="3000">
                  <a:solidFill>
                    <a:srgbClr val="FFFFFF"/>
                  </a:solidFill>
                  <a:latin typeface="Fahkwang"/>
                </a:rPr>
                <a:t> Preencher as entradas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13384" y="7178444"/>
            <a:ext cx="7861232" cy="1395984"/>
            <a:chOff x="0" y="0"/>
            <a:chExt cx="2070448" cy="367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5º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 Definir os clientes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616442" y="1028700"/>
            <a:ext cx="11055115" cy="1361941"/>
            <a:chOff x="0" y="0"/>
            <a:chExt cx="2911635" cy="358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11635" cy="358700"/>
            </a:xfrm>
            <a:custGeom>
              <a:avLst/>
              <a:gdLst/>
              <a:ahLst/>
              <a:cxnLst/>
              <a:rect r="r" b="b" t="t" l="l"/>
              <a:pathLst>
                <a:path h="358700" w="2911635">
                  <a:moveTo>
                    <a:pt x="35715" y="0"/>
                  </a:moveTo>
                  <a:lnTo>
                    <a:pt x="2875920" y="0"/>
                  </a:lnTo>
                  <a:cubicBezTo>
                    <a:pt x="2885392" y="0"/>
                    <a:pt x="2894477" y="3763"/>
                    <a:pt x="2901174" y="10461"/>
                  </a:cubicBezTo>
                  <a:cubicBezTo>
                    <a:pt x="2907872" y="17159"/>
                    <a:pt x="2911635" y="26243"/>
                    <a:pt x="2911635" y="35715"/>
                  </a:cubicBezTo>
                  <a:lnTo>
                    <a:pt x="2911635" y="322985"/>
                  </a:lnTo>
                  <a:cubicBezTo>
                    <a:pt x="2911635" y="332457"/>
                    <a:pt x="2907872" y="341542"/>
                    <a:pt x="2901174" y="348240"/>
                  </a:cubicBezTo>
                  <a:cubicBezTo>
                    <a:pt x="2894477" y="354938"/>
                    <a:pt x="2885392" y="358700"/>
                    <a:pt x="2875920" y="358700"/>
                  </a:cubicBezTo>
                  <a:lnTo>
                    <a:pt x="35715" y="358700"/>
                  </a:lnTo>
                  <a:cubicBezTo>
                    <a:pt x="15990" y="358700"/>
                    <a:pt x="0" y="342710"/>
                    <a:pt x="0" y="322985"/>
                  </a:cubicBezTo>
                  <a:lnTo>
                    <a:pt x="0" y="35715"/>
                  </a:lnTo>
                  <a:cubicBezTo>
                    <a:pt x="0" y="26243"/>
                    <a:pt x="3763" y="17159"/>
                    <a:pt x="10461" y="10461"/>
                  </a:cubicBezTo>
                  <a:cubicBezTo>
                    <a:pt x="17159" y="3763"/>
                    <a:pt x="26243" y="0"/>
                    <a:pt x="3571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91163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Como aplicar a ferramenta SIPOC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98068" y="3148226"/>
            <a:ext cx="7861232" cy="1395984"/>
            <a:chOff x="0" y="0"/>
            <a:chExt cx="2070448" cy="3676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70448" cy="367667"/>
            </a:xfrm>
            <a:custGeom>
              <a:avLst/>
              <a:gdLst/>
              <a:ahLst/>
              <a:cxnLst/>
              <a:rect r="r" b="b" t="t" l="l"/>
              <a:pathLst>
                <a:path h="367667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41"/>
                  </a:lnTo>
                  <a:cubicBezTo>
                    <a:pt x="2070448" y="345180"/>
                    <a:pt x="2047961" y="367667"/>
                    <a:pt x="2020222" y="367667"/>
                  </a:cubicBezTo>
                  <a:lnTo>
                    <a:pt x="50226" y="367667"/>
                  </a:lnTo>
                  <a:cubicBezTo>
                    <a:pt x="36905" y="367667"/>
                    <a:pt x="24130" y="362375"/>
                    <a:pt x="14711" y="352956"/>
                  </a:cubicBezTo>
                  <a:cubicBezTo>
                    <a:pt x="5292" y="343537"/>
                    <a:pt x="0" y="330761"/>
                    <a:pt x="0" y="317441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070448" cy="42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2º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 Definir os fornecedores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98068" y="5191910"/>
            <a:ext cx="7861232" cy="1338834"/>
            <a:chOff x="0" y="0"/>
            <a:chExt cx="2070448" cy="3526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70448" cy="352615"/>
            </a:xfrm>
            <a:custGeom>
              <a:avLst/>
              <a:gdLst/>
              <a:ahLst/>
              <a:cxnLst/>
              <a:rect r="r" b="b" t="t" l="l"/>
              <a:pathLst>
                <a:path h="352615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89"/>
                  </a:lnTo>
                  <a:cubicBezTo>
                    <a:pt x="2070448" y="330128"/>
                    <a:pt x="2047961" y="352615"/>
                    <a:pt x="2020222" y="352615"/>
                  </a:cubicBezTo>
                  <a:lnTo>
                    <a:pt x="50226" y="352615"/>
                  </a:lnTo>
                  <a:cubicBezTo>
                    <a:pt x="22487" y="352615"/>
                    <a:pt x="0" y="330128"/>
                    <a:pt x="0" y="302389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070448" cy="40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 Bold"/>
                </a:rPr>
                <a:t>4º</a:t>
              </a:r>
              <a:r>
                <a:rPr lang="en-US" sz="3000">
                  <a:solidFill>
                    <a:srgbClr val="FFFFFF"/>
                  </a:solidFill>
                  <a:latin typeface="Fahkwang"/>
                </a:rPr>
                <a:t> Preencher as saídas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2056" y="469956"/>
            <a:ext cx="5161977" cy="5397504"/>
          </a:xfrm>
          <a:custGeom>
            <a:avLst/>
            <a:gdLst/>
            <a:ahLst/>
            <a:cxnLst/>
            <a:rect r="r" b="b" t="t" l="l"/>
            <a:pathLst>
              <a:path h="5397504" w="5161977">
                <a:moveTo>
                  <a:pt x="0" y="0"/>
                </a:moveTo>
                <a:lnTo>
                  <a:pt x="5161976" y="0"/>
                </a:lnTo>
                <a:lnTo>
                  <a:pt x="5161976" y="5397504"/>
                </a:lnTo>
                <a:lnTo>
                  <a:pt x="0" y="5397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69304" y="3406945"/>
            <a:ext cx="10279609" cy="6406658"/>
          </a:xfrm>
          <a:custGeom>
            <a:avLst/>
            <a:gdLst/>
            <a:ahLst/>
            <a:cxnLst/>
            <a:rect r="r" b="b" t="t" l="l"/>
            <a:pathLst>
              <a:path h="6406658" w="10279609">
                <a:moveTo>
                  <a:pt x="0" y="0"/>
                </a:moveTo>
                <a:lnTo>
                  <a:pt x="10279610" y="0"/>
                </a:lnTo>
                <a:lnTo>
                  <a:pt x="10279610" y="6406658"/>
                </a:lnTo>
                <a:lnTo>
                  <a:pt x="0" y="64066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81" t="-7695" r="-4224" b="-7668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62267" y="1164374"/>
            <a:ext cx="11363466" cy="7958252"/>
          </a:xfrm>
          <a:custGeom>
            <a:avLst/>
            <a:gdLst/>
            <a:ahLst/>
            <a:cxnLst/>
            <a:rect r="r" b="b" t="t" l="l"/>
            <a:pathLst>
              <a:path h="7958252" w="11363466">
                <a:moveTo>
                  <a:pt x="0" y="0"/>
                </a:moveTo>
                <a:lnTo>
                  <a:pt x="11363466" y="0"/>
                </a:lnTo>
                <a:lnTo>
                  <a:pt x="11363466" y="7958252"/>
                </a:lnTo>
                <a:lnTo>
                  <a:pt x="0" y="79582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594" t="-12245" r="-30464" b="-667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40529" y="456506"/>
            <a:ext cx="7606941" cy="1144388"/>
            <a:chOff x="0" y="0"/>
            <a:chExt cx="2003474" cy="30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3474" cy="301403"/>
            </a:xfrm>
            <a:custGeom>
              <a:avLst/>
              <a:gdLst/>
              <a:ahLst/>
              <a:cxnLst/>
              <a:rect r="r" b="b" t="t" l="l"/>
              <a:pathLst>
                <a:path h="301403" w="2003474">
                  <a:moveTo>
                    <a:pt x="51905" y="0"/>
                  </a:moveTo>
                  <a:lnTo>
                    <a:pt x="1951569" y="0"/>
                  </a:lnTo>
                  <a:cubicBezTo>
                    <a:pt x="1980236" y="0"/>
                    <a:pt x="2003474" y="23239"/>
                    <a:pt x="2003474" y="51905"/>
                  </a:cubicBezTo>
                  <a:lnTo>
                    <a:pt x="2003474" y="249498"/>
                  </a:lnTo>
                  <a:cubicBezTo>
                    <a:pt x="2003474" y="263264"/>
                    <a:pt x="1998006" y="276466"/>
                    <a:pt x="1988272" y="286200"/>
                  </a:cubicBezTo>
                  <a:cubicBezTo>
                    <a:pt x="1978538" y="295934"/>
                    <a:pt x="1965335" y="301403"/>
                    <a:pt x="1951569" y="301403"/>
                  </a:cubicBezTo>
                  <a:lnTo>
                    <a:pt x="51905" y="301403"/>
                  </a:lnTo>
                  <a:cubicBezTo>
                    <a:pt x="23239" y="301403"/>
                    <a:pt x="0" y="278164"/>
                    <a:pt x="0" y="249498"/>
                  </a:cubicBezTo>
                  <a:lnTo>
                    <a:pt x="0" y="51905"/>
                  </a:lnTo>
                  <a:cubicBezTo>
                    <a:pt x="0" y="38139"/>
                    <a:pt x="5469" y="24937"/>
                    <a:pt x="15203" y="15203"/>
                  </a:cubicBezTo>
                  <a:cubicBezTo>
                    <a:pt x="24937" y="5469"/>
                    <a:pt x="38139" y="0"/>
                    <a:pt x="5190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003474" cy="377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EQUIPE 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55532" y="2498381"/>
            <a:ext cx="6988709" cy="2341575"/>
            <a:chOff x="0" y="0"/>
            <a:chExt cx="9318279" cy="31221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095927" y="5199"/>
              <a:ext cx="8222352" cy="3116901"/>
              <a:chOff x="0" y="0"/>
              <a:chExt cx="1624168" cy="6156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24168" cy="615684"/>
              </a:xfrm>
              <a:custGeom>
                <a:avLst/>
                <a:gdLst/>
                <a:ahLst/>
                <a:cxnLst/>
                <a:rect r="r" b="b" t="t" l="l"/>
                <a:pathLst>
                  <a:path h="615684" w="1624168">
                    <a:moveTo>
                      <a:pt x="64027" y="0"/>
                    </a:moveTo>
                    <a:lnTo>
                      <a:pt x="1560141" y="0"/>
                    </a:lnTo>
                    <a:cubicBezTo>
                      <a:pt x="1577122" y="0"/>
                      <a:pt x="1593408" y="6746"/>
                      <a:pt x="1605415" y="18753"/>
                    </a:cubicBezTo>
                    <a:cubicBezTo>
                      <a:pt x="1617423" y="30760"/>
                      <a:pt x="1624168" y="47046"/>
                      <a:pt x="1624168" y="64027"/>
                    </a:cubicBezTo>
                    <a:lnTo>
                      <a:pt x="1624168" y="551657"/>
                    </a:lnTo>
                    <a:cubicBezTo>
                      <a:pt x="1624168" y="568638"/>
                      <a:pt x="1617423" y="584924"/>
                      <a:pt x="1605415" y="596931"/>
                    </a:cubicBezTo>
                    <a:cubicBezTo>
                      <a:pt x="1593408" y="608939"/>
                      <a:pt x="1577122" y="615684"/>
                      <a:pt x="1560141" y="615684"/>
                    </a:cubicBezTo>
                    <a:lnTo>
                      <a:pt x="64027" y="615684"/>
                    </a:lnTo>
                    <a:cubicBezTo>
                      <a:pt x="28666" y="615684"/>
                      <a:pt x="0" y="587018"/>
                      <a:pt x="0" y="551657"/>
                    </a:cubicBezTo>
                    <a:lnTo>
                      <a:pt x="0" y="64027"/>
                    </a:lnTo>
                    <a:cubicBezTo>
                      <a:pt x="0" y="47046"/>
                      <a:pt x="6746" y="30760"/>
                      <a:pt x="18753" y="18753"/>
                    </a:cubicBezTo>
                    <a:cubicBezTo>
                      <a:pt x="30760" y="6746"/>
                      <a:pt x="47046" y="0"/>
                      <a:pt x="64027" y="0"/>
                    </a:cubicBezTo>
                    <a:close/>
                  </a:path>
                </a:pathLst>
              </a:custGeom>
              <a:solidFill>
                <a:srgbClr val="CFA0F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76200"/>
                <a:ext cx="1624168" cy="6918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3116914" cy="3116901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287224" y="698772"/>
              <a:ext cx="5652340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Lisandra Santos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Ansam"/>
                </a:rPr>
                <a:t>Scrum Master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55532" y="5411792"/>
            <a:ext cx="2774783" cy="3846508"/>
            <a:chOff x="0" y="0"/>
            <a:chExt cx="3699711" cy="51286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91399" y="0"/>
              <a:ext cx="3116914" cy="3116901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16556" r="0" b="-16556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3485520"/>
              <a:ext cx="3699711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Eric Nassif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00662" y="5411792"/>
            <a:ext cx="3286676" cy="3846508"/>
            <a:chOff x="0" y="0"/>
            <a:chExt cx="4382234" cy="512867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632660" y="0"/>
              <a:ext cx="3116914" cy="3116901"/>
              <a:chOff x="0" y="0"/>
              <a:chExt cx="6350000" cy="634997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78" r="0" b="-78"/>
                </a:stretch>
              </a:blip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3485520"/>
              <a:ext cx="4382234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Marcos Lucas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285243" y="5411792"/>
            <a:ext cx="4147225" cy="3846508"/>
            <a:chOff x="0" y="0"/>
            <a:chExt cx="5529633" cy="512867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1206360" y="0"/>
              <a:ext cx="3116914" cy="3116901"/>
              <a:chOff x="0" y="0"/>
              <a:chExt cx="6350000" cy="634997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38889" r="0" b="-38889"/>
                </a:stretch>
              </a:blip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3485520"/>
              <a:ext cx="5529633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Ansam"/>
                </a:rPr>
                <a:t>Nathália Fonseca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Ansam"/>
                </a:rPr>
                <a:t>Scrum Team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82391" y="2498381"/>
            <a:ext cx="7150076" cy="2341575"/>
            <a:chOff x="0" y="0"/>
            <a:chExt cx="9533435" cy="31221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095927" y="0"/>
              <a:ext cx="8437508" cy="3122100"/>
              <a:chOff x="0" y="0"/>
              <a:chExt cx="1666668" cy="616711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666668" cy="616711"/>
              </a:xfrm>
              <a:custGeom>
                <a:avLst/>
                <a:gdLst/>
                <a:ahLst/>
                <a:cxnLst/>
                <a:rect r="r" b="b" t="t" l="l"/>
                <a:pathLst>
                  <a:path h="616711" w="1666668">
                    <a:moveTo>
                      <a:pt x="62394" y="0"/>
                    </a:moveTo>
                    <a:lnTo>
                      <a:pt x="1604274" y="0"/>
                    </a:lnTo>
                    <a:cubicBezTo>
                      <a:pt x="1638734" y="0"/>
                      <a:pt x="1666668" y="27935"/>
                      <a:pt x="1666668" y="62394"/>
                    </a:cubicBezTo>
                    <a:lnTo>
                      <a:pt x="1666668" y="554317"/>
                    </a:lnTo>
                    <a:cubicBezTo>
                      <a:pt x="1666668" y="570865"/>
                      <a:pt x="1660095" y="586735"/>
                      <a:pt x="1648393" y="598436"/>
                    </a:cubicBezTo>
                    <a:cubicBezTo>
                      <a:pt x="1636692" y="610138"/>
                      <a:pt x="1620822" y="616711"/>
                      <a:pt x="1604274" y="616711"/>
                    </a:cubicBezTo>
                    <a:lnTo>
                      <a:pt x="62394" y="616711"/>
                    </a:lnTo>
                    <a:cubicBezTo>
                      <a:pt x="27935" y="616711"/>
                      <a:pt x="0" y="588776"/>
                      <a:pt x="0" y="554317"/>
                    </a:cubicBezTo>
                    <a:lnTo>
                      <a:pt x="0" y="62394"/>
                    </a:lnTo>
                    <a:cubicBezTo>
                      <a:pt x="0" y="27935"/>
                      <a:pt x="27935" y="0"/>
                      <a:pt x="62394" y="0"/>
                    </a:cubicBezTo>
                    <a:close/>
                  </a:path>
                </a:pathLst>
              </a:custGeom>
              <a:solidFill>
                <a:srgbClr val="CFA0F4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76200"/>
                <a:ext cx="1666668" cy="6929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559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5199"/>
              <a:ext cx="3116914" cy="3116901"/>
              <a:chOff x="0" y="0"/>
              <a:chExt cx="6350000" cy="634997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287224" y="703971"/>
              <a:ext cx="6031055" cy="1643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Henrique Trindade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Ansam"/>
                </a:rPr>
                <a:t>Product Owner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2056" y="1342461"/>
            <a:ext cx="12880151" cy="2735607"/>
          </a:xfrm>
          <a:custGeom>
            <a:avLst/>
            <a:gdLst/>
            <a:ahLst/>
            <a:cxnLst/>
            <a:rect r="r" b="b" t="t" l="l"/>
            <a:pathLst>
              <a:path h="2735607" w="12880151">
                <a:moveTo>
                  <a:pt x="0" y="0"/>
                </a:moveTo>
                <a:lnTo>
                  <a:pt x="12880151" y="0"/>
                </a:lnTo>
                <a:lnTo>
                  <a:pt x="12880151" y="2735607"/>
                </a:lnTo>
                <a:lnTo>
                  <a:pt x="0" y="2735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79" t="-90167" r="-3350" b="-917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33943" y="6569230"/>
            <a:ext cx="12425357" cy="2689070"/>
          </a:xfrm>
          <a:custGeom>
            <a:avLst/>
            <a:gdLst/>
            <a:ahLst/>
            <a:cxnLst/>
            <a:rect r="r" b="b" t="t" l="l"/>
            <a:pathLst>
              <a:path h="2689070" w="12425357">
                <a:moveTo>
                  <a:pt x="0" y="0"/>
                </a:moveTo>
                <a:lnTo>
                  <a:pt x="12425357" y="0"/>
                </a:lnTo>
                <a:lnTo>
                  <a:pt x="12425357" y="2689070"/>
                </a:lnTo>
                <a:lnTo>
                  <a:pt x="0" y="2689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716" t="-65595" r="-39785" b="-6629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2056" y="689230"/>
            <a:ext cx="6036758" cy="1306463"/>
          </a:xfrm>
          <a:custGeom>
            <a:avLst/>
            <a:gdLst/>
            <a:ahLst/>
            <a:cxnLst/>
            <a:rect r="r" b="b" t="t" l="l"/>
            <a:pathLst>
              <a:path h="1306463" w="6036758">
                <a:moveTo>
                  <a:pt x="0" y="0"/>
                </a:moveTo>
                <a:lnTo>
                  <a:pt x="6036758" y="0"/>
                </a:lnTo>
                <a:lnTo>
                  <a:pt x="6036758" y="1306462"/>
                </a:lnTo>
                <a:lnTo>
                  <a:pt x="0" y="1306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716" t="-65595" r="-39785" b="-6629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45401" y="2783340"/>
            <a:ext cx="14679169" cy="7003187"/>
          </a:xfrm>
          <a:custGeom>
            <a:avLst/>
            <a:gdLst/>
            <a:ahLst/>
            <a:cxnLst/>
            <a:rect r="r" b="b" t="t" l="l"/>
            <a:pathLst>
              <a:path h="7003187" w="14679169">
                <a:moveTo>
                  <a:pt x="0" y="0"/>
                </a:moveTo>
                <a:lnTo>
                  <a:pt x="14679169" y="0"/>
                </a:lnTo>
                <a:lnTo>
                  <a:pt x="14679169" y="7003187"/>
                </a:lnTo>
                <a:lnTo>
                  <a:pt x="0" y="7003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1420"/>
            <a:ext cx="7861232" cy="1395942"/>
            <a:chOff x="0" y="0"/>
            <a:chExt cx="2070448" cy="367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367656"/>
            </a:xfrm>
            <a:custGeom>
              <a:avLst/>
              <a:gdLst/>
              <a:ahLst/>
              <a:cxnLst/>
              <a:rect r="r" b="b" t="t" l="l"/>
              <a:pathLst>
                <a:path h="367656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30"/>
                  </a:lnTo>
                  <a:cubicBezTo>
                    <a:pt x="2070448" y="345169"/>
                    <a:pt x="2047961" y="367656"/>
                    <a:pt x="2020222" y="367656"/>
                  </a:cubicBezTo>
                  <a:lnTo>
                    <a:pt x="50226" y="367656"/>
                  </a:lnTo>
                  <a:cubicBezTo>
                    <a:pt x="22487" y="367656"/>
                    <a:pt x="0" y="345169"/>
                    <a:pt x="0" y="317430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42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Semi-Bold"/>
                </a:rPr>
                <a:t>Personalização de processos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8068" y="3651420"/>
            <a:ext cx="7861232" cy="1395942"/>
            <a:chOff x="0" y="0"/>
            <a:chExt cx="2070448" cy="367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367656"/>
            </a:xfrm>
            <a:custGeom>
              <a:avLst/>
              <a:gdLst/>
              <a:ahLst/>
              <a:cxnLst/>
              <a:rect r="r" b="b" t="t" l="l"/>
              <a:pathLst>
                <a:path h="367656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30"/>
                  </a:lnTo>
                  <a:cubicBezTo>
                    <a:pt x="2070448" y="345169"/>
                    <a:pt x="2047961" y="367656"/>
                    <a:pt x="2020222" y="367656"/>
                  </a:cubicBezTo>
                  <a:lnTo>
                    <a:pt x="50226" y="367656"/>
                  </a:lnTo>
                  <a:cubicBezTo>
                    <a:pt x="22487" y="367656"/>
                    <a:pt x="0" y="345169"/>
                    <a:pt x="0" y="317430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42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Automação de tarefas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542662"/>
            <a:ext cx="7861232" cy="1338792"/>
            <a:chOff x="0" y="0"/>
            <a:chExt cx="2070448" cy="352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"/>
                </a:rPr>
                <a:t>Acompanhamento em tempo real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8068" y="5542662"/>
            <a:ext cx="7861232" cy="1338792"/>
            <a:chOff x="0" y="0"/>
            <a:chExt cx="2070448" cy="3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"/>
                </a:rPr>
                <a:t>Integrações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13384" y="7376754"/>
            <a:ext cx="7861232" cy="1395942"/>
            <a:chOff x="0" y="0"/>
            <a:chExt cx="2070448" cy="3676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0448" cy="367656"/>
            </a:xfrm>
            <a:custGeom>
              <a:avLst/>
              <a:gdLst/>
              <a:ahLst/>
              <a:cxnLst/>
              <a:rect r="r" b="b" t="t" l="l"/>
              <a:pathLst>
                <a:path h="367656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30"/>
                  </a:lnTo>
                  <a:cubicBezTo>
                    <a:pt x="2070448" y="345169"/>
                    <a:pt x="2047961" y="367656"/>
                    <a:pt x="2020222" y="367656"/>
                  </a:cubicBezTo>
                  <a:lnTo>
                    <a:pt x="50226" y="367656"/>
                  </a:lnTo>
                  <a:cubicBezTo>
                    <a:pt x="22487" y="367656"/>
                    <a:pt x="0" y="345169"/>
                    <a:pt x="0" y="317430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70448" cy="42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Análise de dados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616442" y="1342461"/>
            <a:ext cx="11055115" cy="1361941"/>
            <a:chOff x="0" y="0"/>
            <a:chExt cx="2911635" cy="358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11635" cy="358700"/>
            </a:xfrm>
            <a:custGeom>
              <a:avLst/>
              <a:gdLst/>
              <a:ahLst/>
              <a:cxnLst/>
              <a:rect r="r" b="b" t="t" l="l"/>
              <a:pathLst>
                <a:path h="358700" w="2911635">
                  <a:moveTo>
                    <a:pt x="35715" y="0"/>
                  </a:moveTo>
                  <a:lnTo>
                    <a:pt x="2875920" y="0"/>
                  </a:lnTo>
                  <a:cubicBezTo>
                    <a:pt x="2885392" y="0"/>
                    <a:pt x="2894477" y="3763"/>
                    <a:pt x="2901174" y="10461"/>
                  </a:cubicBezTo>
                  <a:cubicBezTo>
                    <a:pt x="2907872" y="17159"/>
                    <a:pt x="2911635" y="26243"/>
                    <a:pt x="2911635" y="35715"/>
                  </a:cubicBezTo>
                  <a:lnTo>
                    <a:pt x="2911635" y="322985"/>
                  </a:lnTo>
                  <a:cubicBezTo>
                    <a:pt x="2911635" y="332457"/>
                    <a:pt x="2907872" y="341542"/>
                    <a:pt x="2901174" y="348240"/>
                  </a:cubicBezTo>
                  <a:cubicBezTo>
                    <a:pt x="2894477" y="354938"/>
                    <a:pt x="2885392" y="358700"/>
                    <a:pt x="2875920" y="358700"/>
                  </a:cubicBezTo>
                  <a:lnTo>
                    <a:pt x="35715" y="358700"/>
                  </a:lnTo>
                  <a:cubicBezTo>
                    <a:pt x="15990" y="358700"/>
                    <a:pt x="0" y="342710"/>
                    <a:pt x="0" y="322985"/>
                  </a:cubicBezTo>
                  <a:lnTo>
                    <a:pt x="0" y="35715"/>
                  </a:lnTo>
                  <a:cubicBezTo>
                    <a:pt x="0" y="26243"/>
                    <a:pt x="3763" y="17159"/>
                    <a:pt x="10461" y="10461"/>
                  </a:cubicBezTo>
                  <a:cubicBezTo>
                    <a:pt x="17159" y="3763"/>
                    <a:pt x="26243" y="0"/>
                    <a:pt x="35715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291163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Principais características do Pipefy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684086"/>
            <a:ext cx="7861232" cy="5574214"/>
            <a:chOff x="0" y="0"/>
            <a:chExt cx="10481642" cy="743228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481642" cy="1355075"/>
              <a:chOff x="0" y="0"/>
              <a:chExt cx="2070448" cy="26766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70448" cy="267669"/>
              </a:xfrm>
              <a:custGeom>
                <a:avLst/>
                <a:gdLst/>
                <a:ahLst/>
                <a:cxnLst/>
                <a:rect r="r" b="b" t="t" l="l"/>
                <a:pathLst>
                  <a:path h="267669" w="2070448">
                    <a:moveTo>
                      <a:pt x="50226" y="0"/>
                    </a:moveTo>
                    <a:lnTo>
                      <a:pt x="2020222" y="0"/>
                    </a:lnTo>
                    <a:cubicBezTo>
                      <a:pt x="2033543" y="0"/>
                      <a:pt x="2046318" y="5292"/>
                      <a:pt x="2055737" y="14711"/>
                    </a:cubicBezTo>
                    <a:cubicBezTo>
                      <a:pt x="2065156" y="24130"/>
                      <a:pt x="2070448" y="36905"/>
                      <a:pt x="2070448" y="50226"/>
                    </a:cubicBezTo>
                    <a:lnTo>
                      <a:pt x="2070448" y="217443"/>
                    </a:lnTo>
                    <a:cubicBezTo>
                      <a:pt x="2070448" y="245182"/>
                      <a:pt x="2047961" y="267669"/>
                      <a:pt x="2020222" y="267669"/>
                    </a:cubicBezTo>
                    <a:lnTo>
                      <a:pt x="50226" y="267669"/>
                    </a:lnTo>
                    <a:cubicBezTo>
                      <a:pt x="22487" y="267669"/>
                      <a:pt x="0" y="245182"/>
                      <a:pt x="0" y="217443"/>
                    </a:cubicBezTo>
                    <a:lnTo>
                      <a:pt x="0" y="50226"/>
                    </a:lnTo>
                    <a:cubicBezTo>
                      <a:pt x="0" y="22487"/>
                      <a:pt x="22487" y="0"/>
                      <a:pt x="502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B678E6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2070448" cy="3248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Fahkwang"/>
                  </a:rPr>
                  <a:t>Atendimento ao Cliente</a:t>
                </a: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389368" y="1945885"/>
              <a:ext cx="7702906" cy="5486400"/>
            </a:xfrm>
            <a:custGeom>
              <a:avLst/>
              <a:gdLst/>
              <a:ahLst/>
              <a:cxnLst/>
              <a:rect r="r" b="b" t="t" l="l"/>
              <a:pathLst>
                <a:path h="5486400" w="7702906">
                  <a:moveTo>
                    <a:pt x="0" y="0"/>
                  </a:moveTo>
                  <a:lnTo>
                    <a:pt x="7702906" y="0"/>
                  </a:lnTo>
                  <a:lnTo>
                    <a:pt x="770290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075256" y="1028700"/>
            <a:ext cx="12137487" cy="1361941"/>
            <a:chOff x="0" y="0"/>
            <a:chExt cx="3196705" cy="358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6704" cy="358700"/>
            </a:xfrm>
            <a:custGeom>
              <a:avLst/>
              <a:gdLst/>
              <a:ahLst/>
              <a:cxnLst/>
              <a:rect r="r" b="b" t="t" l="l"/>
              <a:pathLst>
                <a:path h="358700" w="3196704">
                  <a:moveTo>
                    <a:pt x="32530" y="0"/>
                  </a:moveTo>
                  <a:lnTo>
                    <a:pt x="3164174" y="0"/>
                  </a:lnTo>
                  <a:cubicBezTo>
                    <a:pt x="3182140" y="0"/>
                    <a:pt x="3196704" y="14564"/>
                    <a:pt x="3196704" y="32530"/>
                  </a:cubicBezTo>
                  <a:lnTo>
                    <a:pt x="3196704" y="326170"/>
                  </a:lnTo>
                  <a:cubicBezTo>
                    <a:pt x="3196704" y="334798"/>
                    <a:pt x="3193277" y="343072"/>
                    <a:pt x="3187177" y="349172"/>
                  </a:cubicBezTo>
                  <a:cubicBezTo>
                    <a:pt x="3181076" y="355273"/>
                    <a:pt x="3172802" y="358700"/>
                    <a:pt x="3164174" y="358700"/>
                  </a:cubicBezTo>
                  <a:lnTo>
                    <a:pt x="32530" y="358700"/>
                  </a:lnTo>
                  <a:cubicBezTo>
                    <a:pt x="14564" y="358700"/>
                    <a:pt x="0" y="344136"/>
                    <a:pt x="0" y="326170"/>
                  </a:cubicBezTo>
                  <a:lnTo>
                    <a:pt x="0" y="32530"/>
                  </a:lnTo>
                  <a:cubicBezTo>
                    <a:pt x="0" y="14564"/>
                    <a:pt x="14564" y="0"/>
                    <a:pt x="3253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319670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Exemplos de utilização do Pipefy incluem: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98068" y="3684086"/>
            <a:ext cx="7861232" cy="5574214"/>
            <a:chOff x="0" y="0"/>
            <a:chExt cx="10481642" cy="743228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481642" cy="1355075"/>
              <a:chOff x="0" y="0"/>
              <a:chExt cx="2070448" cy="26766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70448" cy="267669"/>
              </a:xfrm>
              <a:custGeom>
                <a:avLst/>
                <a:gdLst/>
                <a:ahLst/>
                <a:cxnLst/>
                <a:rect r="r" b="b" t="t" l="l"/>
                <a:pathLst>
                  <a:path h="267669" w="2070448">
                    <a:moveTo>
                      <a:pt x="50226" y="0"/>
                    </a:moveTo>
                    <a:lnTo>
                      <a:pt x="2020222" y="0"/>
                    </a:lnTo>
                    <a:cubicBezTo>
                      <a:pt x="2033543" y="0"/>
                      <a:pt x="2046318" y="5292"/>
                      <a:pt x="2055737" y="14711"/>
                    </a:cubicBezTo>
                    <a:cubicBezTo>
                      <a:pt x="2065156" y="24130"/>
                      <a:pt x="2070448" y="36905"/>
                      <a:pt x="2070448" y="50226"/>
                    </a:cubicBezTo>
                    <a:lnTo>
                      <a:pt x="2070448" y="217443"/>
                    </a:lnTo>
                    <a:cubicBezTo>
                      <a:pt x="2070448" y="245182"/>
                      <a:pt x="2047961" y="267669"/>
                      <a:pt x="2020222" y="267669"/>
                    </a:cubicBezTo>
                    <a:lnTo>
                      <a:pt x="50226" y="267669"/>
                    </a:lnTo>
                    <a:cubicBezTo>
                      <a:pt x="22487" y="267669"/>
                      <a:pt x="0" y="245182"/>
                      <a:pt x="0" y="217443"/>
                    </a:cubicBezTo>
                    <a:lnTo>
                      <a:pt x="0" y="50226"/>
                    </a:lnTo>
                    <a:cubicBezTo>
                      <a:pt x="0" y="22487"/>
                      <a:pt x="22487" y="0"/>
                      <a:pt x="502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B678E6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70448" cy="3248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Fahkwang"/>
                  </a:rPr>
                  <a:t>Gestão de Projetos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619435" y="1945885"/>
              <a:ext cx="7242772" cy="5486400"/>
            </a:xfrm>
            <a:custGeom>
              <a:avLst/>
              <a:gdLst/>
              <a:ahLst/>
              <a:cxnLst/>
              <a:rect r="r" b="b" t="t" l="l"/>
              <a:pathLst>
                <a:path h="5486400" w="7242772">
                  <a:moveTo>
                    <a:pt x="0" y="0"/>
                  </a:moveTo>
                  <a:lnTo>
                    <a:pt x="7242772" y="0"/>
                  </a:lnTo>
                  <a:lnTo>
                    <a:pt x="724277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684086"/>
            <a:ext cx="7861232" cy="5574214"/>
            <a:chOff x="0" y="0"/>
            <a:chExt cx="10481642" cy="743228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481642" cy="1355075"/>
              <a:chOff x="0" y="0"/>
              <a:chExt cx="2070448" cy="26766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70448" cy="267669"/>
              </a:xfrm>
              <a:custGeom>
                <a:avLst/>
                <a:gdLst/>
                <a:ahLst/>
                <a:cxnLst/>
                <a:rect r="r" b="b" t="t" l="l"/>
                <a:pathLst>
                  <a:path h="267669" w="2070448">
                    <a:moveTo>
                      <a:pt x="50226" y="0"/>
                    </a:moveTo>
                    <a:lnTo>
                      <a:pt x="2020222" y="0"/>
                    </a:lnTo>
                    <a:cubicBezTo>
                      <a:pt x="2033543" y="0"/>
                      <a:pt x="2046318" y="5292"/>
                      <a:pt x="2055737" y="14711"/>
                    </a:cubicBezTo>
                    <a:cubicBezTo>
                      <a:pt x="2065156" y="24130"/>
                      <a:pt x="2070448" y="36905"/>
                      <a:pt x="2070448" y="50226"/>
                    </a:cubicBezTo>
                    <a:lnTo>
                      <a:pt x="2070448" y="217443"/>
                    </a:lnTo>
                    <a:cubicBezTo>
                      <a:pt x="2070448" y="245182"/>
                      <a:pt x="2047961" y="267669"/>
                      <a:pt x="2020222" y="267669"/>
                    </a:cubicBezTo>
                    <a:lnTo>
                      <a:pt x="50226" y="267669"/>
                    </a:lnTo>
                    <a:cubicBezTo>
                      <a:pt x="22487" y="267669"/>
                      <a:pt x="0" y="245182"/>
                      <a:pt x="0" y="217443"/>
                    </a:cubicBezTo>
                    <a:lnTo>
                      <a:pt x="0" y="50226"/>
                    </a:lnTo>
                    <a:cubicBezTo>
                      <a:pt x="0" y="22487"/>
                      <a:pt x="22487" y="0"/>
                      <a:pt x="502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B678E6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2070448" cy="3248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Fahkwang"/>
                  </a:rPr>
                  <a:t>Gestão de TI</a:t>
                </a: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230451" y="1945885"/>
              <a:ext cx="6020741" cy="5486400"/>
            </a:xfrm>
            <a:custGeom>
              <a:avLst/>
              <a:gdLst/>
              <a:ahLst/>
              <a:cxnLst/>
              <a:rect r="r" b="b" t="t" l="l"/>
              <a:pathLst>
                <a:path h="5486400" w="6020741">
                  <a:moveTo>
                    <a:pt x="0" y="0"/>
                  </a:moveTo>
                  <a:lnTo>
                    <a:pt x="6020740" y="0"/>
                  </a:lnTo>
                  <a:lnTo>
                    <a:pt x="602074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075256" y="1028700"/>
            <a:ext cx="12137487" cy="1361941"/>
            <a:chOff x="0" y="0"/>
            <a:chExt cx="3196705" cy="3587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6704" cy="358700"/>
            </a:xfrm>
            <a:custGeom>
              <a:avLst/>
              <a:gdLst/>
              <a:ahLst/>
              <a:cxnLst/>
              <a:rect r="r" b="b" t="t" l="l"/>
              <a:pathLst>
                <a:path h="358700" w="3196704">
                  <a:moveTo>
                    <a:pt x="32530" y="0"/>
                  </a:moveTo>
                  <a:lnTo>
                    <a:pt x="3164174" y="0"/>
                  </a:lnTo>
                  <a:cubicBezTo>
                    <a:pt x="3182140" y="0"/>
                    <a:pt x="3196704" y="14564"/>
                    <a:pt x="3196704" y="32530"/>
                  </a:cubicBezTo>
                  <a:lnTo>
                    <a:pt x="3196704" y="326170"/>
                  </a:lnTo>
                  <a:cubicBezTo>
                    <a:pt x="3196704" y="334798"/>
                    <a:pt x="3193277" y="343072"/>
                    <a:pt x="3187177" y="349172"/>
                  </a:cubicBezTo>
                  <a:cubicBezTo>
                    <a:pt x="3181076" y="355273"/>
                    <a:pt x="3172802" y="358700"/>
                    <a:pt x="3164174" y="358700"/>
                  </a:cubicBezTo>
                  <a:lnTo>
                    <a:pt x="32530" y="358700"/>
                  </a:lnTo>
                  <a:cubicBezTo>
                    <a:pt x="14564" y="358700"/>
                    <a:pt x="0" y="344136"/>
                    <a:pt x="0" y="326170"/>
                  </a:cubicBezTo>
                  <a:lnTo>
                    <a:pt x="0" y="32530"/>
                  </a:lnTo>
                  <a:cubicBezTo>
                    <a:pt x="0" y="14564"/>
                    <a:pt x="14564" y="0"/>
                    <a:pt x="3253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319670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Exemplos de utilização do Pipefy incluem: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98068" y="3684086"/>
            <a:ext cx="7861232" cy="5574214"/>
            <a:chOff x="0" y="0"/>
            <a:chExt cx="10481642" cy="743228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0481642" cy="1355075"/>
              <a:chOff x="0" y="0"/>
              <a:chExt cx="2070448" cy="26766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70448" cy="267669"/>
              </a:xfrm>
              <a:custGeom>
                <a:avLst/>
                <a:gdLst/>
                <a:ahLst/>
                <a:cxnLst/>
                <a:rect r="r" b="b" t="t" l="l"/>
                <a:pathLst>
                  <a:path h="267669" w="2070448">
                    <a:moveTo>
                      <a:pt x="50226" y="0"/>
                    </a:moveTo>
                    <a:lnTo>
                      <a:pt x="2020222" y="0"/>
                    </a:lnTo>
                    <a:cubicBezTo>
                      <a:pt x="2033543" y="0"/>
                      <a:pt x="2046318" y="5292"/>
                      <a:pt x="2055737" y="14711"/>
                    </a:cubicBezTo>
                    <a:cubicBezTo>
                      <a:pt x="2065156" y="24130"/>
                      <a:pt x="2070448" y="36905"/>
                      <a:pt x="2070448" y="50226"/>
                    </a:cubicBezTo>
                    <a:lnTo>
                      <a:pt x="2070448" y="217443"/>
                    </a:lnTo>
                    <a:cubicBezTo>
                      <a:pt x="2070448" y="245182"/>
                      <a:pt x="2047961" y="267669"/>
                      <a:pt x="2020222" y="267669"/>
                    </a:cubicBezTo>
                    <a:lnTo>
                      <a:pt x="50226" y="267669"/>
                    </a:lnTo>
                    <a:cubicBezTo>
                      <a:pt x="22487" y="267669"/>
                      <a:pt x="0" y="245182"/>
                      <a:pt x="0" y="217443"/>
                    </a:cubicBezTo>
                    <a:lnTo>
                      <a:pt x="0" y="50226"/>
                    </a:lnTo>
                    <a:cubicBezTo>
                      <a:pt x="0" y="22487"/>
                      <a:pt x="22487" y="0"/>
                      <a:pt x="5022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B678E6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070448" cy="3248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sz="3000">
                    <a:solidFill>
                      <a:srgbClr val="000000"/>
                    </a:solidFill>
                    <a:latin typeface="Fahkwang"/>
                  </a:rPr>
                  <a:t>Recrutamento e Seleção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790202" y="1945885"/>
              <a:ext cx="8901239" cy="5486400"/>
            </a:xfrm>
            <a:custGeom>
              <a:avLst/>
              <a:gdLst/>
              <a:ahLst/>
              <a:cxnLst/>
              <a:rect r="r" b="b" t="t" l="l"/>
              <a:pathLst>
                <a:path h="5486400" w="8901239">
                  <a:moveTo>
                    <a:pt x="0" y="0"/>
                  </a:moveTo>
                  <a:lnTo>
                    <a:pt x="8901239" y="0"/>
                  </a:lnTo>
                  <a:lnTo>
                    <a:pt x="890123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97828"/>
            <a:ext cx="7861232" cy="1395942"/>
            <a:chOff x="0" y="0"/>
            <a:chExt cx="2070448" cy="367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367656"/>
            </a:xfrm>
            <a:custGeom>
              <a:avLst/>
              <a:gdLst/>
              <a:ahLst/>
              <a:cxnLst/>
              <a:rect r="r" b="b" t="t" l="l"/>
              <a:pathLst>
                <a:path h="367656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30"/>
                  </a:lnTo>
                  <a:cubicBezTo>
                    <a:pt x="2070448" y="345169"/>
                    <a:pt x="2047961" y="367656"/>
                    <a:pt x="2020222" y="367656"/>
                  </a:cubicBezTo>
                  <a:lnTo>
                    <a:pt x="50226" y="367656"/>
                  </a:lnTo>
                  <a:cubicBezTo>
                    <a:pt x="22487" y="367656"/>
                    <a:pt x="0" y="345169"/>
                    <a:pt x="0" y="317430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42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1º Passo: 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Crie um processo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8068" y="3397828"/>
            <a:ext cx="7861232" cy="1395942"/>
            <a:chOff x="0" y="0"/>
            <a:chExt cx="2070448" cy="3676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367656"/>
            </a:xfrm>
            <a:custGeom>
              <a:avLst/>
              <a:gdLst/>
              <a:ahLst/>
              <a:cxnLst/>
              <a:rect r="r" b="b" t="t" l="l"/>
              <a:pathLst>
                <a:path h="367656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17430"/>
                  </a:lnTo>
                  <a:cubicBezTo>
                    <a:pt x="2070448" y="345169"/>
                    <a:pt x="2047961" y="367656"/>
                    <a:pt x="2020222" y="367656"/>
                  </a:cubicBezTo>
                  <a:lnTo>
                    <a:pt x="50226" y="367656"/>
                  </a:lnTo>
                  <a:cubicBezTo>
                    <a:pt x="22487" y="367656"/>
                    <a:pt x="0" y="345169"/>
                    <a:pt x="0" y="317430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42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2º Passo: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 Personalize os campos do formulário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574820"/>
            <a:ext cx="7861232" cy="1338792"/>
            <a:chOff x="0" y="0"/>
            <a:chExt cx="2070448" cy="3526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 Bold"/>
                </a:rPr>
                <a:t>3º Passo: </a:t>
              </a:r>
              <a:r>
                <a:rPr lang="en-US" sz="3000">
                  <a:solidFill>
                    <a:srgbClr val="FFFFFF"/>
                  </a:solidFill>
                  <a:latin typeface="Fahkwang"/>
                </a:rPr>
                <a:t>Atribua responsáveis e prazos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98068" y="5574820"/>
            <a:ext cx="7861232" cy="1338792"/>
            <a:chOff x="0" y="0"/>
            <a:chExt cx="2070448" cy="3526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CFA0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ahkwang Bold"/>
                </a:rPr>
                <a:t>4º Passo:</a:t>
              </a:r>
              <a:r>
                <a:rPr lang="en-US" sz="3000">
                  <a:solidFill>
                    <a:srgbClr val="FFFFFF"/>
                  </a:solidFill>
                  <a:latin typeface="Fahkwang"/>
                </a:rPr>
                <a:t> Automatize tarefas repetitivas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7694662"/>
            <a:ext cx="7861232" cy="1338792"/>
            <a:chOff x="0" y="0"/>
            <a:chExt cx="2070448" cy="3526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5º Passo: 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Acompanhe o progresso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98068" y="7695313"/>
            <a:ext cx="7861232" cy="1338792"/>
            <a:chOff x="0" y="0"/>
            <a:chExt cx="2070448" cy="3526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70448" cy="352604"/>
            </a:xfrm>
            <a:custGeom>
              <a:avLst/>
              <a:gdLst/>
              <a:ahLst/>
              <a:cxnLst/>
              <a:rect r="r" b="b" t="t" l="l"/>
              <a:pathLst>
                <a:path h="352604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302378"/>
                  </a:lnTo>
                  <a:cubicBezTo>
                    <a:pt x="2070448" y="330117"/>
                    <a:pt x="2047961" y="352604"/>
                    <a:pt x="2020222" y="352604"/>
                  </a:cubicBezTo>
                  <a:lnTo>
                    <a:pt x="50226" y="352604"/>
                  </a:lnTo>
                  <a:cubicBezTo>
                    <a:pt x="22487" y="352604"/>
                    <a:pt x="0" y="330117"/>
                    <a:pt x="0" y="302378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070448" cy="409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 Bold"/>
                </a:rPr>
                <a:t>6º Passo:</a:t>
              </a:r>
              <a:r>
                <a:rPr lang="en-US" sz="3000">
                  <a:solidFill>
                    <a:srgbClr val="000000"/>
                  </a:solidFill>
                  <a:latin typeface="Fahkwang"/>
                </a:rPr>
                <a:t> Analise os dados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288739" y="1252895"/>
            <a:ext cx="11710521" cy="1361941"/>
            <a:chOff x="0" y="0"/>
            <a:chExt cx="3084253" cy="358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84252" cy="358700"/>
            </a:xfrm>
            <a:custGeom>
              <a:avLst/>
              <a:gdLst/>
              <a:ahLst/>
              <a:cxnLst/>
              <a:rect r="r" b="b" t="t" l="l"/>
              <a:pathLst>
                <a:path h="358700" w="3084252">
                  <a:moveTo>
                    <a:pt x="33717" y="0"/>
                  </a:moveTo>
                  <a:lnTo>
                    <a:pt x="3050536" y="0"/>
                  </a:lnTo>
                  <a:cubicBezTo>
                    <a:pt x="3059478" y="0"/>
                    <a:pt x="3068054" y="3552"/>
                    <a:pt x="3074377" y="9875"/>
                  </a:cubicBezTo>
                  <a:cubicBezTo>
                    <a:pt x="3080700" y="16198"/>
                    <a:pt x="3084252" y="24774"/>
                    <a:pt x="3084252" y="33717"/>
                  </a:cubicBezTo>
                  <a:lnTo>
                    <a:pt x="3084252" y="324984"/>
                  </a:lnTo>
                  <a:cubicBezTo>
                    <a:pt x="3084252" y="343605"/>
                    <a:pt x="3069157" y="358700"/>
                    <a:pt x="3050536" y="358700"/>
                  </a:cubicBezTo>
                  <a:lnTo>
                    <a:pt x="33717" y="358700"/>
                  </a:lnTo>
                  <a:cubicBezTo>
                    <a:pt x="15095" y="358700"/>
                    <a:pt x="0" y="343605"/>
                    <a:pt x="0" y="324984"/>
                  </a:cubicBezTo>
                  <a:lnTo>
                    <a:pt x="0" y="33717"/>
                  </a:lnTo>
                  <a:cubicBezTo>
                    <a:pt x="0" y="15095"/>
                    <a:pt x="15095" y="0"/>
                    <a:pt x="33717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3084253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6 Passos para o Controle de Demandas de Produtos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63477" y="3463877"/>
            <a:ext cx="12561046" cy="2272571"/>
            <a:chOff x="0" y="0"/>
            <a:chExt cx="16748061" cy="3030094"/>
          </a:xfrm>
        </p:grpSpPr>
        <p:sp>
          <p:nvSpPr>
            <p:cNvPr name="AutoShape 10" id="10"/>
            <p:cNvSpPr/>
            <p:nvPr/>
          </p:nvSpPr>
          <p:spPr>
            <a:xfrm>
              <a:off x="5698431" y="3004694"/>
              <a:ext cx="5351200" cy="0"/>
            </a:xfrm>
            <a:prstGeom prst="line">
              <a:avLst/>
            </a:prstGeom>
            <a:ln cap="flat" w="50800">
              <a:solidFill>
                <a:srgbClr val="B678E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668434"/>
              <a:ext cx="16748061" cy="2310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164"/>
                </a:lnSpc>
              </a:pPr>
              <a:r>
                <a:rPr lang="en-US" sz="11968" spc="-347">
                  <a:solidFill>
                    <a:srgbClr val="000000"/>
                  </a:solidFill>
                  <a:latin typeface="Ansam"/>
                </a:rPr>
                <a:t>CONCLUSÃO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5698431" y="25400"/>
              <a:ext cx="5351200" cy="0"/>
            </a:xfrm>
            <a:prstGeom prst="line">
              <a:avLst/>
            </a:prstGeom>
            <a:ln cap="flat" w="50800">
              <a:solidFill>
                <a:srgbClr val="B678E6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118" y="2178570"/>
            <a:ext cx="10568476" cy="7378718"/>
          </a:xfrm>
          <a:custGeom>
            <a:avLst/>
            <a:gdLst/>
            <a:ahLst/>
            <a:cxnLst/>
            <a:rect r="r" b="b" t="t" l="l"/>
            <a:pathLst>
              <a:path h="7378718" w="10568476">
                <a:moveTo>
                  <a:pt x="0" y="0"/>
                </a:moveTo>
                <a:lnTo>
                  <a:pt x="10568476" y="0"/>
                </a:lnTo>
                <a:lnTo>
                  <a:pt x="10568476" y="7378717"/>
                </a:lnTo>
                <a:lnTo>
                  <a:pt x="0" y="737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5293" y="2879290"/>
            <a:ext cx="801406" cy="8014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5293" y="3870260"/>
            <a:ext cx="801406" cy="801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55293" y="4862166"/>
            <a:ext cx="801406" cy="801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55293" y="5854072"/>
            <a:ext cx="801406" cy="80140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455293" y="6845978"/>
            <a:ext cx="801406" cy="80140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29960" y="3090040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4" tooltip="https://www.freudenberg-filter.com/en/"/>
              </a:rPr>
              <a:t>Freudenberg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58483" y="1137762"/>
            <a:ext cx="7891944" cy="1326945"/>
            <a:chOff x="0" y="0"/>
            <a:chExt cx="2078537" cy="3494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78537" cy="349483"/>
            </a:xfrm>
            <a:custGeom>
              <a:avLst/>
              <a:gdLst/>
              <a:ahLst/>
              <a:cxnLst/>
              <a:rect r="r" b="b" t="t" l="l"/>
              <a:pathLst>
                <a:path h="349483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299453"/>
                  </a:lnTo>
                  <a:cubicBezTo>
                    <a:pt x="2078537" y="327084"/>
                    <a:pt x="2056137" y="349483"/>
                    <a:pt x="2028506" y="349483"/>
                  </a:cubicBezTo>
                  <a:lnTo>
                    <a:pt x="50031" y="349483"/>
                  </a:lnTo>
                  <a:cubicBezTo>
                    <a:pt x="36762" y="349483"/>
                    <a:pt x="24036" y="344212"/>
                    <a:pt x="14654" y="334830"/>
                  </a:cubicBezTo>
                  <a:cubicBezTo>
                    <a:pt x="5271" y="325447"/>
                    <a:pt x="0" y="312722"/>
                    <a:pt x="0" y="299453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2078537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Bibliografia: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429960" y="4081009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9" tooltip="https://scholar.google.com.br/scholar?hl=pt-BR&amp;as_sdt=0%2C5&amp;q=vantagens+de+utilizar+o+MRP&amp;btnG=#d=gs_qabs&amp;t=1713637797012&amp;u=%23p%3DFRA3iz__9t8J"/>
              </a:rPr>
              <a:t>Vantagens de utilizar o MRP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29960" y="5072915"/>
            <a:ext cx="7858628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0" tooltip="https://aokisistemas.com.br/vantagens-do-mrp-para-sua-fabrica-decolar/"/>
              </a:rPr>
              <a:t>Vantagens do MRP Para Sua Fábrica Decolar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29960" y="6064822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1" tooltip="https://www.aloee.it/blog/mrp-ii"/>
              </a:rPr>
              <a:t>MRP II: o que é e como auxilia na gestão de recursos da indústria?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29960" y="7056728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2" tooltip="https://www.mega.com.br/blog/mrp-1-e-mrp2-entenda-o-que-sao-e-quando-usar"/>
              </a:rPr>
              <a:t>MRP 1 e MRP2: entenda o que são e quando usar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455293" y="7837884"/>
            <a:ext cx="801406" cy="80140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6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4429960" y="8048634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4" tooltip="https://www.korp.com.br/o-que-e-mrp-e-como-aplicar-na-sua-empresa/"/>
              </a:rPr>
              <a:t>DESCUBRA O QUE É MRP E COMO APLICAR NA SUA EMPRESA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118" y="2178570"/>
            <a:ext cx="10568476" cy="7378718"/>
          </a:xfrm>
          <a:custGeom>
            <a:avLst/>
            <a:gdLst/>
            <a:ahLst/>
            <a:cxnLst/>
            <a:rect r="r" b="b" t="t" l="l"/>
            <a:pathLst>
              <a:path h="7378718" w="10568476">
                <a:moveTo>
                  <a:pt x="0" y="0"/>
                </a:moveTo>
                <a:lnTo>
                  <a:pt x="10568476" y="0"/>
                </a:lnTo>
                <a:lnTo>
                  <a:pt x="10568476" y="7378717"/>
                </a:lnTo>
                <a:lnTo>
                  <a:pt x="0" y="737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55293" y="2879290"/>
            <a:ext cx="801406" cy="8014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55293" y="3870260"/>
            <a:ext cx="801406" cy="8014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8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55293" y="4862166"/>
            <a:ext cx="801406" cy="8014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nsam"/>
                </a:rPr>
                <a:t>9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58483" y="1137762"/>
            <a:ext cx="7891944" cy="1326945"/>
            <a:chOff x="0" y="0"/>
            <a:chExt cx="2078537" cy="3494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78537" cy="349483"/>
            </a:xfrm>
            <a:custGeom>
              <a:avLst/>
              <a:gdLst/>
              <a:ahLst/>
              <a:cxnLst/>
              <a:rect r="r" b="b" t="t" l="l"/>
              <a:pathLst>
                <a:path h="349483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299453"/>
                  </a:lnTo>
                  <a:cubicBezTo>
                    <a:pt x="2078537" y="327084"/>
                    <a:pt x="2056137" y="349483"/>
                    <a:pt x="2028506" y="349483"/>
                  </a:cubicBezTo>
                  <a:lnTo>
                    <a:pt x="50031" y="349483"/>
                  </a:lnTo>
                  <a:cubicBezTo>
                    <a:pt x="36762" y="349483"/>
                    <a:pt x="24036" y="344212"/>
                    <a:pt x="14654" y="334830"/>
                  </a:cubicBezTo>
                  <a:cubicBezTo>
                    <a:pt x="5271" y="325447"/>
                    <a:pt x="0" y="312722"/>
                    <a:pt x="0" y="299453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2078537" cy="454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Bibliografia: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429960" y="3090040"/>
            <a:ext cx="8919459" cy="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1" tooltip="https://www.cursospm3.com.br/blog/matriz-sipoc/?gad_source=1&amp;gclid=CjwKCAjwz42xBhB9EiwA48pT76I-5CVSzCFqwwDOHs0JqTAXOru5zJA8_E6UJ_2ZchnCR0VoEjQeIBoCdS0QAvD_BwE"/>
              </a:rPr>
              <a:t>SIPOC: o que é, benefícios e como aplicar para mapear processos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9960" y="4139401"/>
            <a:ext cx="8919459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5"/>
              </a:lnSpc>
              <a:spcBef>
                <a:spcPct val="0"/>
              </a:spcBef>
            </a:pPr>
            <a:r>
              <a:rPr lang="en-US" sz="2913" spc="-84" strike="noStrike" u="sng">
                <a:solidFill>
                  <a:srgbClr val="000000"/>
                </a:solidFill>
                <a:latin typeface="29LT Riwaya"/>
                <a:hlinkClick r:id="rId12" tooltip="https://www.pipefy.com/pt-br/?utm_campaign=BR_INB_Google_DEC_Search_Brand_MQL_Paid_IT&amp;LOB_None&amp;utm_source=google&amp;utm_medium=cpc&amp;utm_content=113020902916&amp;utm_term=pipefy&amp;gad_source=1&amp;gclid=Cj0KCQjw8pKxBhD_ARIsAPrG45lYw1aaUWs2yHzsUsnKwTMxFNovCXd-uv6YLQZ472GRj87dmQkqhUUaArdiEALw_wcB"/>
              </a:rPr>
              <a:t>PIPEFY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29960" y="5072915"/>
            <a:ext cx="7858628" cy="40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5"/>
              </a:lnSpc>
            </a:pPr>
            <a:r>
              <a:rPr lang="en-US" sz="2913" spc="-84" u="sng">
                <a:solidFill>
                  <a:srgbClr val="000000"/>
                </a:solidFill>
                <a:latin typeface="29LT Riwaya"/>
                <a:hlinkClick r:id="rId13" tooltip="https://www.pipefy.com/pt-br/?utm_campaign=BR_INB_Google_DEC_Search_Brand_MQL_Paid_IT&amp;LOB_None&amp;utm_source=google&amp;utm_medium=cpc&amp;utm_content=113020902916&amp;utm_term=pipefy&amp;gad_source=1&amp;gclid=Cj0KCQjw8pKxBhD_ARIsAPrG45lYw1aaUWs2yHzsUsnKwTMxFNovCXd-uv6YLQZ472GRj87dmQkqhUUaArdiEALw_wcB"/>
              </a:rPr>
              <a:t>Crie processos de negócios com inteligência artificial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137300" y="4205268"/>
            <a:ext cx="4013400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3837694" y="-3634136"/>
            <a:ext cx="10612613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3477" y="4731764"/>
            <a:ext cx="12561046" cy="337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4"/>
              </a:lnSpc>
            </a:pPr>
            <a:r>
              <a:rPr lang="en-US" sz="11968" spc="-347">
                <a:solidFill>
                  <a:srgbClr val="000000"/>
                </a:solidFill>
                <a:latin typeface="Ansam"/>
              </a:rPr>
              <a:t>Agradecemos pela atenção!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1914" y="3139349"/>
            <a:ext cx="4824171" cy="90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 spc="-185">
                <a:solidFill>
                  <a:srgbClr val="000000"/>
                </a:solidFill>
                <a:latin typeface="29LT Riwaya"/>
              </a:rPr>
              <a:t>Lotus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579114"/>
            <a:ext cx="2932734" cy="1707886"/>
          </a:xfrm>
          <a:custGeom>
            <a:avLst/>
            <a:gdLst/>
            <a:ahLst/>
            <a:cxnLst/>
            <a:rect r="r" b="b" t="t" l="l"/>
            <a:pathLst>
              <a:path h="1707886" w="2932734">
                <a:moveTo>
                  <a:pt x="0" y="0"/>
                </a:moveTo>
                <a:lnTo>
                  <a:pt x="2932734" y="0"/>
                </a:lnTo>
                <a:lnTo>
                  <a:pt x="2932734" y="1707886"/>
                </a:lnTo>
                <a:lnTo>
                  <a:pt x="0" y="1707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95886" y="2039364"/>
            <a:ext cx="5902256" cy="48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0"/>
              </a:lnSpc>
            </a:pPr>
            <a:r>
              <a:rPr lang="en-US" sz="3418" spc="-99">
                <a:solidFill>
                  <a:srgbClr val="000000"/>
                </a:solidFill>
                <a:latin typeface="29LT Riwaya"/>
              </a:rPr>
              <a:t>São José dos Campos - 2024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137300" y="2933124"/>
            <a:ext cx="4013400" cy="0"/>
          </a:xfrm>
          <a:prstGeom prst="line">
            <a:avLst/>
          </a:prstGeom>
          <a:ln cap="flat" w="38100">
            <a:solidFill>
              <a:srgbClr val="B678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30992" y="385295"/>
            <a:ext cx="9626015" cy="1286809"/>
            <a:chOff x="0" y="0"/>
            <a:chExt cx="2535247" cy="3389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35247" cy="338913"/>
            </a:xfrm>
            <a:custGeom>
              <a:avLst/>
              <a:gdLst/>
              <a:ahLst/>
              <a:cxnLst/>
              <a:rect r="r" b="b" t="t" l="l"/>
              <a:pathLst>
                <a:path h="338913" w="2535247">
                  <a:moveTo>
                    <a:pt x="41018" y="0"/>
                  </a:moveTo>
                  <a:lnTo>
                    <a:pt x="2494229" y="0"/>
                  </a:lnTo>
                  <a:cubicBezTo>
                    <a:pt x="2516883" y="0"/>
                    <a:pt x="2535247" y="18364"/>
                    <a:pt x="2535247" y="41018"/>
                  </a:cubicBezTo>
                  <a:lnTo>
                    <a:pt x="2535247" y="297895"/>
                  </a:lnTo>
                  <a:cubicBezTo>
                    <a:pt x="2535247" y="320548"/>
                    <a:pt x="2516883" y="338913"/>
                    <a:pt x="2494229" y="338913"/>
                  </a:cubicBezTo>
                  <a:lnTo>
                    <a:pt x="41018" y="338913"/>
                  </a:lnTo>
                  <a:cubicBezTo>
                    <a:pt x="18364" y="338913"/>
                    <a:pt x="0" y="320548"/>
                    <a:pt x="0" y="297895"/>
                  </a:cubicBezTo>
                  <a:lnTo>
                    <a:pt x="0" y="41018"/>
                  </a:lnTo>
                  <a:cubicBezTo>
                    <a:pt x="0" y="18364"/>
                    <a:pt x="18364" y="0"/>
                    <a:pt x="41018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535247" cy="415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Ansam"/>
                </a:rPr>
                <a:t>MATRIZ DE RESPONSABILIDADE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02160" y="2342942"/>
            <a:ext cx="11883679" cy="6653437"/>
          </a:xfrm>
          <a:custGeom>
            <a:avLst/>
            <a:gdLst/>
            <a:ahLst/>
            <a:cxnLst/>
            <a:rect r="r" b="b" t="t" l="l"/>
            <a:pathLst>
              <a:path h="6653437" w="11883679">
                <a:moveTo>
                  <a:pt x="0" y="0"/>
                </a:moveTo>
                <a:lnTo>
                  <a:pt x="11883680" y="0"/>
                </a:lnTo>
                <a:lnTo>
                  <a:pt x="11883680" y="6653437"/>
                </a:lnTo>
                <a:lnTo>
                  <a:pt x="0" y="6653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8118" y="2178570"/>
            <a:ext cx="10568476" cy="7378718"/>
          </a:xfrm>
          <a:custGeom>
            <a:avLst/>
            <a:gdLst/>
            <a:ahLst/>
            <a:cxnLst/>
            <a:rect r="r" b="b" t="t" l="l"/>
            <a:pathLst>
              <a:path h="7378718" w="10568476">
                <a:moveTo>
                  <a:pt x="0" y="0"/>
                </a:moveTo>
                <a:lnTo>
                  <a:pt x="10568476" y="0"/>
                </a:lnTo>
                <a:lnTo>
                  <a:pt x="10568476" y="7378717"/>
                </a:lnTo>
                <a:lnTo>
                  <a:pt x="0" y="737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11773" y="3308156"/>
            <a:ext cx="8781166" cy="515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5"/>
              </a:lnSpc>
            </a:pPr>
            <a:r>
              <a:rPr lang="en-US" sz="4113" spc="-119">
                <a:solidFill>
                  <a:srgbClr val="000000"/>
                </a:solidFill>
                <a:latin typeface="Fahkwang Extra-Light"/>
              </a:rPr>
              <a:t>Somos uma empresa de consultoria especializada em estratégias para superar desafios empresariais, oferecendo análises precisas e soluções inovadoras. Nosso objetivo é impulsionar o sucesso de nossos clientes através da resolução eficaz de problemas e da promoção da excelência operacional.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58483" y="1137762"/>
            <a:ext cx="7891944" cy="1369020"/>
            <a:chOff x="0" y="0"/>
            <a:chExt cx="2078537" cy="3605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8537" cy="360565"/>
            </a:xfrm>
            <a:custGeom>
              <a:avLst/>
              <a:gdLst/>
              <a:ahLst/>
              <a:cxnLst/>
              <a:rect r="r" b="b" t="t" l="l"/>
              <a:pathLst>
                <a:path h="360565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310535"/>
                  </a:lnTo>
                  <a:cubicBezTo>
                    <a:pt x="2078537" y="338166"/>
                    <a:pt x="2056137" y="360565"/>
                    <a:pt x="2028506" y="360565"/>
                  </a:cubicBezTo>
                  <a:lnTo>
                    <a:pt x="50031" y="360565"/>
                  </a:lnTo>
                  <a:cubicBezTo>
                    <a:pt x="36762" y="360565"/>
                    <a:pt x="24036" y="355294"/>
                    <a:pt x="14654" y="345911"/>
                  </a:cubicBezTo>
                  <a:cubicBezTo>
                    <a:pt x="5271" y="336529"/>
                    <a:pt x="0" y="323803"/>
                    <a:pt x="0" y="310535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078537" cy="46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19"/>
                </a:lnSpc>
              </a:pPr>
              <a:r>
                <a:rPr lang="en-US" sz="5299">
                  <a:solidFill>
                    <a:srgbClr val="FFFFFF"/>
                  </a:solidFill>
                  <a:latin typeface="Ansam"/>
                </a:rPr>
                <a:t>Sobre a empresa: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49335" y="3371438"/>
            <a:ext cx="2909965" cy="4143833"/>
            <a:chOff x="0" y="0"/>
            <a:chExt cx="3879953" cy="55251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79953" cy="3618938"/>
            </a:xfrm>
            <a:custGeom>
              <a:avLst/>
              <a:gdLst/>
              <a:ahLst/>
              <a:cxnLst/>
              <a:rect r="r" b="b" t="t" l="l"/>
              <a:pathLst>
                <a:path h="3618938" w="3879953">
                  <a:moveTo>
                    <a:pt x="0" y="0"/>
                  </a:moveTo>
                  <a:lnTo>
                    <a:pt x="3879953" y="0"/>
                  </a:lnTo>
                  <a:lnTo>
                    <a:pt x="3879953" y="3618938"/>
                  </a:lnTo>
                  <a:lnTo>
                    <a:pt x="0" y="3618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0627" y="4048208"/>
              <a:ext cx="3198700" cy="1476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61"/>
                </a:lnSpc>
              </a:pPr>
              <a:r>
                <a:rPr lang="en-US" sz="6686" spc="414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898" y="2432237"/>
            <a:ext cx="8937108" cy="6239726"/>
          </a:xfrm>
          <a:custGeom>
            <a:avLst/>
            <a:gdLst/>
            <a:ahLst/>
            <a:cxnLst/>
            <a:rect r="r" b="b" t="t" l="l"/>
            <a:pathLst>
              <a:path h="6239726" w="8937108">
                <a:moveTo>
                  <a:pt x="0" y="0"/>
                </a:moveTo>
                <a:lnTo>
                  <a:pt x="8937108" y="0"/>
                </a:lnTo>
                <a:lnTo>
                  <a:pt x="8937108" y="6239726"/>
                </a:lnTo>
                <a:lnTo>
                  <a:pt x="0" y="623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9821" y="1747727"/>
            <a:ext cx="7891944" cy="1369020"/>
            <a:chOff x="0" y="0"/>
            <a:chExt cx="2078537" cy="360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8537" cy="360565"/>
            </a:xfrm>
            <a:custGeom>
              <a:avLst/>
              <a:gdLst/>
              <a:ahLst/>
              <a:cxnLst/>
              <a:rect r="r" b="b" t="t" l="l"/>
              <a:pathLst>
                <a:path h="360565" w="2078537">
                  <a:moveTo>
                    <a:pt x="50031" y="0"/>
                  </a:moveTo>
                  <a:lnTo>
                    <a:pt x="2028506" y="0"/>
                  </a:lnTo>
                  <a:cubicBezTo>
                    <a:pt x="2056137" y="0"/>
                    <a:pt x="2078537" y="22399"/>
                    <a:pt x="2078537" y="50031"/>
                  </a:cubicBezTo>
                  <a:lnTo>
                    <a:pt x="2078537" y="310535"/>
                  </a:lnTo>
                  <a:cubicBezTo>
                    <a:pt x="2078537" y="338166"/>
                    <a:pt x="2056137" y="360565"/>
                    <a:pt x="2028506" y="360565"/>
                  </a:cubicBezTo>
                  <a:lnTo>
                    <a:pt x="50031" y="360565"/>
                  </a:lnTo>
                  <a:cubicBezTo>
                    <a:pt x="36762" y="360565"/>
                    <a:pt x="24036" y="355294"/>
                    <a:pt x="14654" y="345911"/>
                  </a:cubicBezTo>
                  <a:cubicBezTo>
                    <a:pt x="5271" y="336529"/>
                    <a:pt x="0" y="323803"/>
                    <a:pt x="0" y="310535"/>
                  </a:cubicBezTo>
                  <a:lnTo>
                    <a:pt x="0" y="50031"/>
                  </a:lnTo>
                  <a:cubicBezTo>
                    <a:pt x="0" y="22399"/>
                    <a:pt x="22399" y="0"/>
                    <a:pt x="50031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078537" cy="46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19"/>
                </a:lnSpc>
              </a:pPr>
              <a:r>
                <a:rPr lang="en-US" sz="5299">
                  <a:solidFill>
                    <a:srgbClr val="FFFFFF"/>
                  </a:solidFill>
                  <a:latin typeface="Ansam"/>
                </a:rPr>
                <a:t>Freudenberg: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84016" y="4993952"/>
            <a:ext cx="6834466" cy="1116296"/>
          </a:xfrm>
          <a:custGeom>
            <a:avLst/>
            <a:gdLst/>
            <a:ahLst/>
            <a:cxnLst/>
            <a:rect r="r" b="b" t="t" l="l"/>
            <a:pathLst>
              <a:path h="1116296" w="6834466">
                <a:moveTo>
                  <a:pt x="0" y="0"/>
                </a:moveTo>
                <a:lnTo>
                  <a:pt x="6834466" y="0"/>
                </a:lnTo>
                <a:lnTo>
                  <a:pt x="6834466" y="1116296"/>
                </a:lnTo>
                <a:lnTo>
                  <a:pt x="0" y="1116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9943" y="3413382"/>
            <a:ext cx="7949019" cy="455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3613" spc="-104">
                <a:solidFill>
                  <a:srgbClr val="000000"/>
                </a:solidFill>
                <a:latin typeface="Fahkwang Extra-Light"/>
              </a:rPr>
              <a:t>A Freudenberg Performance Materials é um fornecedor global líder de tecidos e não tecidos técnicos inovadores, atendendo a diversos mercados. Com foco em responsabilidade social e ecológica, a empresa busca atender às demandas do mercado, oferecendo produtos seguros e de qualidade.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9872" y="1986655"/>
            <a:ext cx="10641355" cy="7429601"/>
          </a:xfrm>
          <a:custGeom>
            <a:avLst/>
            <a:gdLst/>
            <a:ahLst/>
            <a:cxnLst/>
            <a:rect r="r" b="b" t="t" l="l"/>
            <a:pathLst>
              <a:path h="7429601" w="10641355">
                <a:moveTo>
                  <a:pt x="0" y="0"/>
                </a:moveTo>
                <a:lnTo>
                  <a:pt x="10641355" y="0"/>
                </a:lnTo>
                <a:lnTo>
                  <a:pt x="10641355" y="7429600"/>
                </a:lnTo>
                <a:lnTo>
                  <a:pt x="0" y="74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31227" y="1028700"/>
            <a:ext cx="9237235" cy="2231820"/>
            <a:chOff x="0" y="0"/>
            <a:chExt cx="2432852" cy="5878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2852" cy="587804"/>
            </a:xfrm>
            <a:custGeom>
              <a:avLst/>
              <a:gdLst/>
              <a:ahLst/>
              <a:cxnLst/>
              <a:rect r="r" b="b" t="t" l="l"/>
              <a:pathLst>
                <a:path h="587804" w="2432852">
                  <a:moveTo>
                    <a:pt x="42744" y="0"/>
                  </a:moveTo>
                  <a:lnTo>
                    <a:pt x="2390108" y="0"/>
                  </a:lnTo>
                  <a:cubicBezTo>
                    <a:pt x="2401444" y="0"/>
                    <a:pt x="2412317" y="4503"/>
                    <a:pt x="2420333" y="12519"/>
                  </a:cubicBezTo>
                  <a:cubicBezTo>
                    <a:pt x="2428349" y="20536"/>
                    <a:pt x="2432852" y="31408"/>
                    <a:pt x="2432852" y="42744"/>
                  </a:cubicBezTo>
                  <a:lnTo>
                    <a:pt x="2432852" y="545060"/>
                  </a:lnTo>
                  <a:cubicBezTo>
                    <a:pt x="2432852" y="568667"/>
                    <a:pt x="2413715" y="587804"/>
                    <a:pt x="2390108" y="587804"/>
                  </a:cubicBezTo>
                  <a:lnTo>
                    <a:pt x="42744" y="587804"/>
                  </a:lnTo>
                  <a:cubicBezTo>
                    <a:pt x="19137" y="587804"/>
                    <a:pt x="0" y="568667"/>
                    <a:pt x="0" y="545060"/>
                  </a:cubicBezTo>
                  <a:lnTo>
                    <a:pt x="0" y="42744"/>
                  </a:lnTo>
                  <a:cubicBezTo>
                    <a:pt x="0" y="19137"/>
                    <a:pt x="19137" y="0"/>
                    <a:pt x="42744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432852" cy="692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sz="5099">
                  <a:solidFill>
                    <a:srgbClr val="FFFFFF"/>
                  </a:solidFill>
                  <a:latin typeface="Ansam"/>
                </a:rPr>
                <a:t>Tema esolhido: Ferramentas de Planejamento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19259" y="3516756"/>
            <a:ext cx="9182582" cy="50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5"/>
              </a:lnSpc>
            </a:pPr>
            <a:r>
              <a:rPr lang="en-US" sz="3613" spc="-104">
                <a:solidFill>
                  <a:srgbClr val="000000"/>
                </a:solidFill>
                <a:latin typeface="Fahkwang Extra-Light"/>
              </a:rPr>
              <a:t>São instrumentos essenciais para o desenvolvimento estratégico e operacional de uma empresa. Elas englobam uma variedade de recursos, técnicas e metodologias utilizadas para monitorar o progresso das atividades. Essas ferramentas permitem que as empresas identifiquem oportunidades, enfrentem desafios e tomem decisões embasadas em dados e análises.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1763592" y="8975899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75256" y="661491"/>
            <a:ext cx="12137487" cy="1361941"/>
            <a:chOff x="0" y="0"/>
            <a:chExt cx="3196705" cy="358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6704" cy="358700"/>
            </a:xfrm>
            <a:custGeom>
              <a:avLst/>
              <a:gdLst/>
              <a:ahLst/>
              <a:cxnLst/>
              <a:rect r="r" b="b" t="t" l="l"/>
              <a:pathLst>
                <a:path h="358700" w="3196704">
                  <a:moveTo>
                    <a:pt x="32530" y="0"/>
                  </a:moveTo>
                  <a:lnTo>
                    <a:pt x="3164174" y="0"/>
                  </a:lnTo>
                  <a:cubicBezTo>
                    <a:pt x="3182140" y="0"/>
                    <a:pt x="3196704" y="14564"/>
                    <a:pt x="3196704" y="32530"/>
                  </a:cubicBezTo>
                  <a:lnTo>
                    <a:pt x="3196704" y="326170"/>
                  </a:lnTo>
                  <a:cubicBezTo>
                    <a:pt x="3196704" y="334798"/>
                    <a:pt x="3193277" y="343072"/>
                    <a:pt x="3187177" y="349172"/>
                  </a:cubicBezTo>
                  <a:cubicBezTo>
                    <a:pt x="3181076" y="355273"/>
                    <a:pt x="3172802" y="358700"/>
                    <a:pt x="3164174" y="358700"/>
                  </a:cubicBezTo>
                  <a:lnTo>
                    <a:pt x="32530" y="358700"/>
                  </a:lnTo>
                  <a:cubicBezTo>
                    <a:pt x="14564" y="358700"/>
                    <a:pt x="0" y="344136"/>
                    <a:pt x="0" y="326170"/>
                  </a:cubicBezTo>
                  <a:lnTo>
                    <a:pt x="0" y="32530"/>
                  </a:lnTo>
                  <a:cubicBezTo>
                    <a:pt x="0" y="14564"/>
                    <a:pt x="14564" y="0"/>
                    <a:pt x="3253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19670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sz="4399">
                  <a:solidFill>
                    <a:srgbClr val="FFFFFF"/>
                  </a:solidFill>
                  <a:latin typeface="29LT Riwaya Bold"/>
                </a:rPr>
                <a:t>Material Requirements Planning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91155" y="2498381"/>
            <a:ext cx="7305691" cy="7414052"/>
          </a:xfrm>
          <a:custGeom>
            <a:avLst/>
            <a:gdLst/>
            <a:ahLst/>
            <a:cxnLst/>
            <a:rect r="r" b="b" t="t" l="l"/>
            <a:pathLst>
              <a:path h="7414052" w="7305691">
                <a:moveTo>
                  <a:pt x="0" y="0"/>
                </a:moveTo>
                <a:lnTo>
                  <a:pt x="7305690" y="0"/>
                </a:lnTo>
                <a:lnTo>
                  <a:pt x="7305690" y="7414051"/>
                </a:lnTo>
                <a:lnTo>
                  <a:pt x="0" y="74140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1" t="0" r="0" b="-379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84086"/>
            <a:ext cx="7861232" cy="1016306"/>
            <a:chOff x="0" y="0"/>
            <a:chExt cx="2070448" cy="267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267669"/>
            </a:xfrm>
            <a:custGeom>
              <a:avLst/>
              <a:gdLst/>
              <a:ahLst/>
              <a:cxnLst/>
              <a:rect r="r" b="b" t="t" l="l"/>
              <a:pathLst>
                <a:path h="267669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217443"/>
                  </a:lnTo>
                  <a:cubicBezTo>
                    <a:pt x="2070448" y="245182"/>
                    <a:pt x="2047961" y="267669"/>
                    <a:pt x="2020222" y="267669"/>
                  </a:cubicBezTo>
                  <a:lnTo>
                    <a:pt x="50226" y="267669"/>
                  </a:lnTo>
                  <a:cubicBezTo>
                    <a:pt x="22487" y="267669"/>
                    <a:pt x="0" y="245182"/>
                    <a:pt x="0" y="217443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324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Melhor Controle de Estoque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8068" y="3684086"/>
            <a:ext cx="7861232" cy="1016306"/>
            <a:chOff x="0" y="0"/>
            <a:chExt cx="2070448" cy="267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267669"/>
            </a:xfrm>
            <a:custGeom>
              <a:avLst/>
              <a:gdLst/>
              <a:ahLst/>
              <a:cxnLst/>
              <a:rect r="r" b="b" t="t" l="l"/>
              <a:pathLst>
                <a:path h="267669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217443"/>
                  </a:lnTo>
                  <a:cubicBezTo>
                    <a:pt x="2070448" y="245182"/>
                    <a:pt x="2047961" y="267669"/>
                    <a:pt x="2020222" y="267669"/>
                  </a:cubicBezTo>
                  <a:lnTo>
                    <a:pt x="50226" y="267669"/>
                  </a:lnTo>
                  <a:cubicBezTo>
                    <a:pt x="22487" y="267669"/>
                    <a:pt x="0" y="245182"/>
                    <a:pt x="0" y="217443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324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Redução de Custos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75256" y="1028700"/>
            <a:ext cx="12137487" cy="1361941"/>
            <a:chOff x="0" y="0"/>
            <a:chExt cx="3196705" cy="358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6704" cy="358700"/>
            </a:xfrm>
            <a:custGeom>
              <a:avLst/>
              <a:gdLst/>
              <a:ahLst/>
              <a:cxnLst/>
              <a:rect r="r" b="b" t="t" l="l"/>
              <a:pathLst>
                <a:path h="358700" w="3196704">
                  <a:moveTo>
                    <a:pt x="32530" y="0"/>
                  </a:moveTo>
                  <a:lnTo>
                    <a:pt x="3164174" y="0"/>
                  </a:lnTo>
                  <a:cubicBezTo>
                    <a:pt x="3182140" y="0"/>
                    <a:pt x="3196704" y="14564"/>
                    <a:pt x="3196704" y="32530"/>
                  </a:cubicBezTo>
                  <a:lnTo>
                    <a:pt x="3196704" y="326170"/>
                  </a:lnTo>
                  <a:cubicBezTo>
                    <a:pt x="3196704" y="334798"/>
                    <a:pt x="3193277" y="343072"/>
                    <a:pt x="3187177" y="349172"/>
                  </a:cubicBezTo>
                  <a:cubicBezTo>
                    <a:pt x="3181076" y="355273"/>
                    <a:pt x="3172802" y="358700"/>
                    <a:pt x="3164174" y="358700"/>
                  </a:cubicBezTo>
                  <a:lnTo>
                    <a:pt x="32530" y="358700"/>
                  </a:lnTo>
                  <a:cubicBezTo>
                    <a:pt x="14564" y="358700"/>
                    <a:pt x="0" y="344136"/>
                    <a:pt x="0" y="326170"/>
                  </a:cubicBezTo>
                  <a:lnTo>
                    <a:pt x="0" y="32530"/>
                  </a:lnTo>
                  <a:cubicBezTo>
                    <a:pt x="0" y="14564"/>
                    <a:pt x="14564" y="0"/>
                    <a:pt x="3253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19670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Vantagens da Ferramenta MRP: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39029" y="5490776"/>
            <a:ext cx="3625009" cy="3262508"/>
          </a:xfrm>
          <a:custGeom>
            <a:avLst/>
            <a:gdLst/>
            <a:ahLst/>
            <a:cxnLst/>
            <a:rect r="r" b="b" t="t" l="l"/>
            <a:pathLst>
              <a:path h="3262508" w="3625009">
                <a:moveTo>
                  <a:pt x="0" y="0"/>
                </a:moveTo>
                <a:lnTo>
                  <a:pt x="3625009" y="0"/>
                </a:lnTo>
                <a:lnTo>
                  <a:pt x="3625009" y="3262508"/>
                </a:lnTo>
                <a:lnTo>
                  <a:pt x="0" y="3262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97194" y="5327710"/>
            <a:ext cx="2642543" cy="3588639"/>
          </a:xfrm>
          <a:custGeom>
            <a:avLst/>
            <a:gdLst/>
            <a:ahLst/>
            <a:cxnLst/>
            <a:rect r="r" b="b" t="t" l="l"/>
            <a:pathLst>
              <a:path h="3588639" w="2642543">
                <a:moveTo>
                  <a:pt x="0" y="0"/>
                </a:moveTo>
                <a:lnTo>
                  <a:pt x="2642544" y="0"/>
                </a:lnTo>
                <a:lnTo>
                  <a:pt x="2642544" y="3588639"/>
                </a:lnTo>
                <a:lnTo>
                  <a:pt x="0" y="3588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1312853" y="4991991"/>
            <a:ext cx="4031662" cy="4266309"/>
          </a:xfrm>
          <a:custGeom>
            <a:avLst/>
            <a:gdLst/>
            <a:ahLst/>
            <a:cxnLst/>
            <a:rect r="r" b="b" t="t" l="l"/>
            <a:pathLst>
              <a:path h="4266309" w="4031662">
                <a:moveTo>
                  <a:pt x="4031662" y="0"/>
                </a:moveTo>
                <a:lnTo>
                  <a:pt x="0" y="0"/>
                </a:lnTo>
                <a:lnTo>
                  <a:pt x="0" y="4266309"/>
                </a:lnTo>
                <a:lnTo>
                  <a:pt x="4031662" y="4266309"/>
                </a:lnTo>
                <a:lnTo>
                  <a:pt x="4031662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84086"/>
            <a:ext cx="7861232" cy="1016306"/>
            <a:chOff x="0" y="0"/>
            <a:chExt cx="2070448" cy="267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448" cy="267669"/>
            </a:xfrm>
            <a:custGeom>
              <a:avLst/>
              <a:gdLst/>
              <a:ahLst/>
              <a:cxnLst/>
              <a:rect r="r" b="b" t="t" l="l"/>
              <a:pathLst>
                <a:path h="267669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217443"/>
                  </a:lnTo>
                  <a:cubicBezTo>
                    <a:pt x="2070448" y="245182"/>
                    <a:pt x="2047961" y="267669"/>
                    <a:pt x="2020222" y="267669"/>
                  </a:cubicBezTo>
                  <a:lnTo>
                    <a:pt x="50226" y="267669"/>
                  </a:lnTo>
                  <a:cubicBezTo>
                    <a:pt x="22487" y="267669"/>
                    <a:pt x="0" y="245182"/>
                    <a:pt x="0" y="217443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70448" cy="324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Maior Eficiência na Produção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8068" y="3684086"/>
            <a:ext cx="7861232" cy="1016306"/>
            <a:chOff x="0" y="0"/>
            <a:chExt cx="2070448" cy="267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0448" cy="267669"/>
            </a:xfrm>
            <a:custGeom>
              <a:avLst/>
              <a:gdLst/>
              <a:ahLst/>
              <a:cxnLst/>
              <a:rect r="r" b="b" t="t" l="l"/>
              <a:pathLst>
                <a:path h="267669" w="2070448">
                  <a:moveTo>
                    <a:pt x="50226" y="0"/>
                  </a:moveTo>
                  <a:lnTo>
                    <a:pt x="2020222" y="0"/>
                  </a:lnTo>
                  <a:cubicBezTo>
                    <a:pt x="2033543" y="0"/>
                    <a:pt x="2046318" y="5292"/>
                    <a:pt x="2055737" y="14711"/>
                  </a:cubicBezTo>
                  <a:cubicBezTo>
                    <a:pt x="2065156" y="24130"/>
                    <a:pt x="2070448" y="36905"/>
                    <a:pt x="2070448" y="50226"/>
                  </a:cubicBezTo>
                  <a:lnTo>
                    <a:pt x="2070448" y="217443"/>
                  </a:lnTo>
                  <a:cubicBezTo>
                    <a:pt x="2070448" y="245182"/>
                    <a:pt x="2047961" y="267669"/>
                    <a:pt x="2020222" y="267669"/>
                  </a:cubicBezTo>
                  <a:lnTo>
                    <a:pt x="50226" y="267669"/>
                  </a:lnTo>
                  <a:cubicBezTo>
                    <a:pt x="22487" y="267669"/>
                    <a:pt x="0" y="245182"/>
                    <a:pt x="0" y="217443"/>
                  </a:cubicBezTo>
                  <a:lnTo>
                    <a:pt x="0" y="50226"/>
                  </a:lnTo>
                  <a:cubicBezTo>
                    <a:pt x="0" y="22487"/>
                    <a:pt x="22487" y="0"/>
                    <a:pt x="502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B678E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70448" cy="324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Fahkwang"/>
                </a:rPr>
                <a:t>Melhoria na Tomada de Decisão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008855">
            <a:off x="13309320" y="689913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878442">
            <a:off x="14802834" y="9037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878442">
            <a:off x="-3249067" y="-1816408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7"/>
                </a:lnTo>
                <a:lnTo>
                  <a:pt x="0" y="53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075256" y="1028700"/>
            <a:ext cx="12137487" cy="1361941"/>
            <a:chOff x="0" y="0"/>
            <a:chExt cx="3196705" cy="358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6704" cy="358700"/>
            </a:xfrm>
            <a:custGeom>
              <a:avLst/>
              <a:gdLst/>
              <a:ahLst/>
              <a:cxnLst/>
              <a:rect r="r" b="b" t="t" l="l"/>
              <a:pathLst>
                <a:path h="358700" w="3196704">
                  <a:moveTo>
                    <a:pt x="32530" y="0"/>
                  </a:moveTo>
                  <a:lnTo>
                    <a:pt x="3164174" y="0"/>
                  </a:lnTo>
                  <a:cubicBezTo>
                    <a:pt x="3182140" y="0"/>
                    <a:pt x="3196704" y="14564"/>
                    <a:pt x="3196704" y="32530"/>
                  </a:cubicBezTo>
                  <a:lnTo>
                    <a:pt x="3196704" y="326170"/>
                  </a:lnTo>
                  <a:cubicBezTo>
                    <a:pt x="3196704" y="334798"/>
                    <a:pt x="3193277" y="343072"/>
                    <a:pt x="3187177" y="349172"/>
                  </a:cubicBezTo>
                  <a:cubicBezTo>
                    <a:pt x="3181076" y="355273"/>
                    <a:pt x="3172802" y="358700"/>
                    <a:pt x="3164174" y="358700"/>
                  </a:cubicBezTo>
                  <a:lnTo>
                    <a:pt x="32530" y="358700"/>
                  </a:lnTo>
                  <a:cubicBezTo>
                    <a:pt x="14564" y="358700"/>
                    <a:pt x="0" y="344136"/>
                    <a:pt x="0" y="326170"/>
                  </a:cubicBezTo>
                  <a:lnTo>
                    <a:pt x="0" y="32530"/>
                  </a:lnTo>
                  <a:cubicBezTo>
                    <a:pt x="0" y="14564"/>
                    <a:pt x="14564" y="0"/>
                    <a:pt x="32530" y="0"/>
                  </a:cubicBezTo>
                  <a:close/>
                </a:path>
              </a:pathLst>
            </a:custGeom>
            <a:solidFill>
              <a:srgbClr val="B678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196705" cy="43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29LT Riwaya"/>
                </a:rPr>
                <a:t>Vantagens da Ferramenta MRP: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53810" y="186541"/>
            <a:ext cx="1810981" cy="2311840"/>
            <a:chOff x="0" y="0"/>
            <a:chExt cx="2414641" cy="3082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4390" y="0"/>
              <a:ext cx="2165861" cy="2020158"/>
            </a:xfrm>
            <a:custGeom>
              <a:avLst/>
              <a:gdLst/>
              <a:ahLst/>
              <a:cxnLst/>
              <a:rect r="r" b="b" t="t" l="l"/>
              <a:pathLst>
                <a:path h="2020158" w="2165861">
                  <a:moveTo>
                    <a:pt x="0" y="0"/>
                  </a:moveTo>
                  <a:lnTo>
                    <a:pt x="2165861" y="0"/>
                  </a:lnTo>
                  <a:lnTo>
                    <a:pt x="2165861" y="2020158"/>
                  </a:lnTo>
                  <a:lnTo>
                    <a:pt x="0" y="202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2251003"/>
              <a:ext cx="2414641" cy="831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3732" spc="231">
                  <a:solidFill>
                    <a:srgbClr val="000000"/>
                  </a:solidFill>
                  <a:latin typeface="29LT Riwaya Bold"/>
                </a:rPr>
                <a:t>Lotus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89795" y="5519806"/>
            <a:ext cx="6677778" cy="3513696"/>
            <a:chOff x="0" y="0"/>
            <a:chExt cx="8903704" cy="46849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435586"/>
              <a:ext cx="2275442" cy="2275442"/>
            </a:xfrm>
            <a:custGeom>
              <a:avLst/>
              <a:gdLst/>
              <a:ahLst/>
              <a:cxnLst/>
              <a:rect r="r" b="b" t="t" l="l"/>
              <a:pathLst>
                <a:path h="2275442" w="2275442">
                  <a:moveTo>
                    <a:pt x="0" y="0"/>
                  </a:moveTo>
                  <a:lnTo>
                    <a:pt x="2275442" y="0"/>
                  </a:lnTo>
                  <a:lnTo>
                    <a:pt x="2275442" y="2275442"/>
                  </a:lnTo>
                  <a:lnTo>
                    <a:pt x="0" y="2275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696316" y="0"/>
              <a:ext cx="3496127" cy="4684928"/>
            </a:xfrm>
            <a:custGeom>
              <a:avLst/>
              <a:gdLst/>
              <a:ahLst/>
              <a:cxnLst/>
              <a:rect r="r" b="b" t="t" l="l"/>
              <a:pathLst>
                <a:path h="4684928" w="3496127">
                  <a:moveTo>
                    <a:pt x="0" y="0"/>
                  </a:moveTo>
                  <a:lnTo>
                    <a:pt x="3496128" y="0"/>
                  </a:lnTo>
                  <a:lnTo>
                    <a:pt x="3496128" y="4684928"/>
                  </a:lnTo>
                  <a:lnTo>
                    <a:pt x="0" y="4684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613318" y="406231"/>
              <a:ext cx="2290386" cy="2334151"/>
            </a:xfrm>
            <a:custGeom>
              <a:avLst/>
              <a:gdLst/>
              <a:ahLst/>
              <a:cxnLst/>
              <a:rect r="r" b="b" t="t" l="l"/>
              <a:pathLst>
                <a:path h="2334151" w="2290386">
                  <a:moveTo>
                    <a:pt x="0" y="0"/>
                  </a:moveTo>
                  <a:lnTo>
                    <a:pt x="2290386" y="0"/>
                  </a:lnTo>
                  <a:lnTo>
                    <a:pt x="2290386" y="2334151"/>
                  </a:lnTo>
                  <a:lnTo>
                    <a:pt x="0" y="2334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2929290" y="5368430"/>
            <a:ext cx="4060052" cy="3816449"/>
          </a:xfrm>
          <a:custGeom>
            <a:avLst/>
            <a:gdLst/>
            <a:ahLst/>
            <a:cxnLst/>
            <a:rect r="r" b="b" t="t" l="l"/>
            <a:pathLst>
              <a:path h="3816449" w="4060052">
                <a:moveTo>
                  <a:pt x="0" y="0"/>
                </a:moveTo>
                <a:lnTo>
                  <a:pt x="4060052" y="0"/>
                </a:lnTo>
                <a:lnTo>
                  <a:pt x="4060052" y="3816449"/>
                </a:lnTo>
                <a:lnTo>
                  <a:pt x="0" y="38164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DAGC93MnRxI</dc:identifier>
  <dcterms:modified xsi:type="dcterms:W3CDTF">2011-08-01T06:04:30Z</dcterms:modified>
  <cp:revision>1</cp:revision>
  <dc:title>Sprint 2 - 4° Semestre</dc:title>
</cp:coreProperties>
</file>